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84" r:id="rId3"/>
    <p:sldMasterId id="2147483696" r:id="rId4"/>
    <p:sldMasterId id="2147483708" r:id="rId5"/>
  </p:sldMasterIdLst>
  <p:notesMasterIdLst>
    <p:notesMasterId r:id="rId43"/>
  </p:notesMasterIdLst>
  <p:sldIdLst>
    <p:sldId id="256" r:id="rId6"/>
    <p:sldId id="290" r:id="rId7"/>
    <p:sldId id="292" r:id="rId8"/>
    <p:sldId id="259" r:id="rId9"/>
    <p:sldId id="260" r:id="rId10"/>
    <p:sldId id="261" r:id="rId11"/>
    <p:sldId id="262" r:id="rId12"/>
    <p:sldId id="263" r:id="rId13"/>
    <p:sldId id="264" r:id="rId14"/>
    <p:sldId id="293" r:id="rId15"/>
    <p:sldId id="294" r:id="rId16"/>
    <p:sldId id="265" r:id="rId17"/>
    <p:sldId id="266" r:id="rId18"/>
    <p:sldId id="267" r:id="rId19"/>
    <p:sldId id="268" r:id="rId20"/>
    <p:sldId id="269" r:id="rId21"/>
    <p:sldId id="295" r:id="rId22"/>
    <p:sldId id="270" r:id="rId23"/>
    <p:sldId id="271" r:id="rId24"/>
    <p:sldId id="272" r:id="rId25"/>
    <p:sldId id="273" r:id="rId26"/>
    <p:sldId id="274" r:id="rId27"/>
    <p:sldId id="275" r:id="rId28"/>
    <p:sldId id="276" r:id="rId29"/>
    <p:sldId id="277" r:id="rId30"/>
    <p:sldId id="279" r:id="rId31"/>
    <p:sldId id="280" r:id="rId32"/>
    <p:sldId id="278" r:id="rId33"/>
    <p:sldId id="281" r:id="rId34"/>
    <p:sldId id="282" r:id="rId35"/>
    <p:sldId id="283" r:id="rId36"/>
    <p:sldId id="284" r:id="rId37"/>
    <p:sldId id="285" r:id="rId38"/>
    <p:sldId id="286" r:id="rId39"/>
    <p:sldId id="287" r:id="rId40"/>
    <p:sldId id="289" r:id="rId41"/>
    <p:sldId id="288" r:id="rId42"/>
  </p:sldIdLst>
  <p:sldSz cx="9144000" cy="5143500" type="screen16x9"/>
  <p:notesSz cx="6858000" cy="9144000"/>
  <p:embeddedFontLst>
    <p:embeddedFont>
      <p:font typeface="Arial Black" pitchFamily="34" charset="0"/>
      <p:bold r:id="rId44"/>
    </p:embeddedFont>
    <p:embeddedFont>
      <p:font typeface="Cambria Math" pitchFamily="18" charset="0"/>
      <p:regular r:id="rId45"/>
    </p:embeddedFont>
    <p:embeddedFont>
      <p:font typeface="Calibri" pitchFamily="34" charset="0"/>
      <p:regular r:id="rId46"/>
      <p:bold r:id="rId47"/>
      <p:italic r:id="rId48"/>
      <p:boldItalic r:id="rId49"/>
    </p:embeddedFont>
    <p:embeddedFont>
      <p:font typeface="Keep on Truckin" charset="0"/>
      <p:regular r:id="rId50"/>
    </p:embeddedFont>
    <p:embeddedFont>
      <p:font typeface="Andalus" pitchFamily="18" charset="-78"/>
      <p:regular r:id="rId51"/>
    </p:embeddedFont>
    <p:embeddedFont>
      <p:font typeface="Consolas" pitchFamily="49" charset="0"/>
      <p:regular r:id="rId52"/>
      <p:bold r:id="rId53"/>
      <p:italic r:id="rId54"/>
      <p:boldItalic r:id="rId55"/>
    </p:embeddedFont>
    <p:embeddedFont>
      <p:font typeface="Comic Sans MS" pitchFamily="66" charset="0"/>
      <p:regular r:id="rId56"/>
      <p:bold r:id="rId57"/>
      <p:italic r:id="rId58"/>
      <p:boldItalic r:id="rId5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gqG4cojw+4YX/rXPMbC8/g==" hashData="i8nYlv0ENEXElBj8h+b1K6b2/N0="/>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1B02"/>
    <a:srgbClr val="993300"/>
    <a:srgbClr val="DB6363"/>
    <a:srgbClr val="5A2102"/>
    <a:srgbClr val="C960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579" autoAdjust="0"/>
  </p:normalViewPr>
  <p:slideViewPr>
    <p:cSldViewPr>
      <p:cViewPr>
        <p:scale>
          <a:sx n="80" d="100"/>
          <a:sy n="80" d="100"/>
        </p:scale>
        <p:origin x="-326" y="8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font" Target="fonts/font11.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6.fntdata"/><Relationship Id="rId57" Type="http://schemas.openxmlformats.org/officeDocument/2006/relationships/font" Target="fonts/font14.fntdata"/><Relationship Id="rId61"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8" Type="http://schemas.openxmlformats.org/officeDocument/2006/relationships/slide" Target="slides/slide3.xml"/><Relationship Id="rId51" Type="http://schemas.openxmlformats.org/officeDocument/2006/relationships/font" Target="fonts/font8.fntdata"/><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3.fntdata"/><Relationship Id="rId59"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38B50F-91C2-4537-B595-246053D31BAF}" type="datetimeFigureOut">
              <a:rPr lang="en-US" smtClean="0"/>
              <a:t>12/16/2025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272CAD-22EE-47D4-979E-BB958D9738D8}" type="slidenum">
              <a:rPr lang="en-US" smtClean="0"/>
              <a:t>‹#›</a:t>
            </a:fld>
            <a:endParaRPr lang="en-US"/>
          </a:p>
        </p:txBody>
      </p:sp>
    </p:spTree>
    <p:extLst>
      <p:ext uri="{BB962C8B-B14F-4D97-AF65-F5344CB8AC3E}">
        <p14:creationId xmlns:p14="http://schemas.microsoft.com/office/powerpoint/2010/main" val="3694749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272CAD-22EE-47D4-979E-BB958D9738D8}" type="slidenum">
              <a:rPr lang="en-US" smtClean="0"/>
              <a:t>2</a:t>
            </a:fld>
            <a:endParaRPr lang="en-US"/>
          </a:p>
        </p:txBody>
      </p:sp>
    </p:spTree>
    <p:extLst>
      <p:ext uri="{BB962C8B-B14F-4D97-AF65-F5344CB8AC3E}">
        <p14:creationId xmlns:p14="http://schemas.microsoft.com/office/powerpoint/2010/main" val="2306653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272CAD-22EE-47D4-979E-BB958D9738D8}"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392548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272CAD-22EE-47D4-979E-BB958D9738D8}" type="slidenum">
              <a:rPr lang="en-US" smtClean="0"/>
              <a:t>12</a:t>
            </a:fld>
            <a:endParaRPr lang="en-US"/>
          </a:p>
        </p:txBody>
      </p:sp>
    </p:spTree>
    <p:extLst>
      <p:ext uri="{BB962C8B-B14F-4D97-AF65-F5344CB8AC3E}">
        <p14:creationId xmlns:p14="http://schemas.microsoft.com/office/powerpoint/2010/main" val="2006651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00310F-F91D-49A1-8AE4-64587DB793F9}" type="datetimeFigureOut">
              <a:rPr lang="en-US" smtClean="0"/>
              <a:t>12/16/2025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3EBDB-6ECA-4BD2-B9A9-9646BE646209}" type="slidenum">
              <a:rPr lang="en-US" smtClean="0"/>
              <a:t>‹#›</a:t>
            </a:fld>
            <a:endParaRPr lang="en-US"/>
          </a:p>
        </p:txBody>
      </p:sp>
    </p:spTree>
    <p:extLst>
      <p:ext uri="{BB962C8B-B14F-4D97-AF65-F5344CB8AC3E}">
        <p14:creationId xmlns:p14="http://schemas.microsoft.com/office/powerpoint/2010/main" val="1930123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00310F-F91D-49A1-8AE4-64587DB793F9}" type="datetimeFigureOut">
              <a:rPr lang="en-US" smtClean="0"/>
              <a:t>12/16/2025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3EBDB-6ECA-4BD2-B9A9-9646BE646209}" type="slidenum">
              <a:rPr lang="en-US" smtClean="0"/>
              <a:t>‹#›</a:t>
            </a:fld>
            <a:endParaRPr lang="en-US"/>
          </a:p>
        </p:txBody>
      </p:sp>
    </p:spTree>
    <p:extLst>
      <p:ext uri="{BB962C8B-B14F-4D97-AF65-F5344CB8AC3E}">
        <p14:creationId xmlns:p14="http://schemas.microsoft.com/office/powerpoint/2010/main" val="3195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00310F-F91D-49A1-8AE4-64587DB793F9}" type="datetimeFigureOut">
              <a:rPr lang="en-US" smtClean="0"/>
              <a:t>12/16/2025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3EBDB-6ECA-4BD2-B9A9-9646BE646209}" type="slidenum">
              <a:rPr lang="en-US" smtClean="0"/>
              <a:t>‹#›</a:t>
            </a:fld>
            <a:endParaRPr lang="en-US"/>
          </a:p>
        </p:txBody>
      </p:sp>
    </p:spTree>
    <p:extLst>
      <p:ext uri="{BB962C8B-B14F-4D97-AF65-F5344CB8AC3E}">
        <p14:creationId xmlns:p14="http://schemas.microsoft.com/office/powerpoint/2010/main" val="3407838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00310F-F91D-49A1-8AE4-64587DB793F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A3EBDB-6ECA-4BD2-B9A9-9646BE6462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4639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00310F-F91D-49A1-8AE4-64587DB793F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A3EBDB-6ECA-4BD2-B9A9-9646BE6462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7140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00310F-F91D-49A1-8AE4-64587DB793F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A3EBDB-6ECA-4BD2-B9A9-9646BE6462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3684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00310F-F91D-49A1-8AE4-64587DB793F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0A3EBDB-6ECA-4BD2-B9A9-9646BE6462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1145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00310F-F91D-49A1-8AE4-64587DB793F9}" type="datetimeFigureOut">
              <a:rPr lang="en-US" smtClean="0">
                <a:solidFill>
                  <a:prstClr val="black">
                    <a:tint val="75000"/>
                  </a:prstClr>
                </a:solidFill>
              </a:rPr>
              <a:pPr/>
              <a:t>12/16/2025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0A3EBDB-6ECA-4BD2-B9A9-9646BE6462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57298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00310F-F91D-49A1-8AE4-64587DB793F9}" type="datetimeFigureOut">
              <a:rPr lang="en-US" smtClean="0">
                <a:solidFill>
                  <a:prstClr val="black">
                    <a:tint val="75000"/>
                  </a:prstClr>
                </a:solidFill>
              </a:rPr>
              <a:pPr/>
              <a:t>12/16/2025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0A3EBDB-6ECA-4BD2-B9A9-9646BE6462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70595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00310F-F91D-49A1-8AE4-64587DB793F9}" type="datetimeFigureOut">
              <a:rPr lang="en-US" smtClean="0">
                <a:solidFill>
                  <a:prstClr val="black">
                    <a:tint val="75000"/>
                  </a:prstClr>
                </a:solidFill>
              </a:rPr>
              <a:pPr/>
              <a:t>12/16/2025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0A3EBDB-6ECA-4BD2-B9A9-9646BE6462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4565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00310F-F91D-49A1-8AE4-64587DB793F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0A3EBDB-6ECA-4BD2-B9A9-9646BE6462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9288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00310F-F91D-49A1-8AE4-64587DB793F9}" type="datetimeFigureOut">
              <a:rPr lang="en-US" smtClean="0"/>
              <a:t>12/16/2025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3EBDB-6ECA-4BD2-B9A9-9646BE646209}" type="slidenum">
              <a:rPr lang="en-US" smtClean="0"/>
              <a:t>‹#›</a:t>
            </a:fld>
            <a:endParaRPr lang="en-US"/>
          </a:p>
        </p:txBody>
      </p:sp>
    </p:spTree>
    <p:extLst>
      <p:ext uri="{BB962C8B-B14F-4D97-AF65-F5344CB8AC3E}">
        <p14:creationId xmlns:p14="http://schemas.microsoft.com/office/powerpoint/2010/main" val="26736685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00310F-F91D-49A1-8AE4-64587DB793F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0A3EBDB-6ECA-4BD2-B9A9-9646BE6462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51359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00310F-F91D-49A1-8AE4-64587DB793F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A3EBDB-6ECA-4BD2-B9A9-9646BE6462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6937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00310F-F91D-49A1-8AE4-64587DB793F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A3EBDB-6ECA-4BD2-B9A9-9646BE6462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7255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00310F-F91D-49A1-8AE4-64587DB793F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A3EBDB-6ECA-4BD2-B9A9-9646BE6462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12578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00310F-F91D-49A1-8AE4-64587DB793F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A3EBDB-6ECA-4BD2-B9A9-9646BE6462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91272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00310F-F91D-49A1-8AE4-64587DB793F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A3EBDB-6ECA-4BD2-B9A9-9646BE6462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11308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00310F-F91D-49A1-8AE4-64587DB793F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0A3EBDB-6ECA-4BD2-B9A9-9646BE6462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38870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00310F-F91D-49A1-8AE4-64587DB793F9}" type="datetimeFigureOut">
              <a:rPr lang="en-US" smtClean="0">
                <a:solidFill>
                  <a:prstClr val="black">
                    <a:tint val="75000"/>
                  </a:prstClr>
                </a:solidFill>
              </a:rPr>
              <a:pPr/>
              <a:t>12/16/2025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0A3EBDB-6ECA-4BD2-B9A9-9646BE6462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3823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00310F-F91D-49A1-8AE4-64587DB793F9}" type="datetimeFigureOut">
              <a:rPr lang="en-US" smtClean="0">
                <a:solidFill>
                  <a:prstClr val="black">
                    <a:tint val="75000"/>
                  </a:prstClr>
                </a:solidFill>
              </a:rPr>
              <a:pPr/>
              <a:t>12/16/2025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0A3EBDB-6ECA-4BD2-B9A9-9646BE6462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66051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00310F-F91D-49A1-8AE4-64587DB793F9}" type="datetimeFigureOut">
              <a:rPr lang="en-US" smtClean="0">
                <a:solidFill>
                  <a:prstClr val="black">
                    <a:tint val="75000"/>
                  </a:prstClr>
                </a:solidFill>
              </a:rPr>
              <a:pPr/>
              <a:t>12/16/2025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0A3EBDB-6ECA-4BD2-B9A9-9646BE6462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699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00310F-F91D-49A1-8AE4-64587DB793F9}" type="datetimeFigureOut">
              <a:rPr lang="en-US" smtClean="0"/>
              <a:t>12/16/2025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3EBDB-6ECA-4BD2-B9A9-9646BE646209}" type="slidenum">
              <a:rPr lang="en-US" smtClean="0"/>
              <a:t>‹#›</a:t>
            </a:fld>
            <a:endParaRPr lang="en-US"/>
          </a:p>
        </p:txBody>
      </p:sp>
    </p:spTree>
    <p:extLst>
      <p:ext uri="{BB962C8B-B14F-4D97-AF65-F5344CB8AC3E}">
        <p14:creationId xmlns:p14="http://schemas.microsoft.com/office/powerpoint/2010/main" val="41914418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00310F-F91D-49A1-8AE4-64587DB793F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0A3EBDB-6ECA-4BD2-B9A9-9646BE6462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62580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00310F-F91D-49A1-8AE4-64587DB793F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0A3EBDB-6ECA-4BD2-B9A9-9646BE6462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7910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00310F-F91D-49A1-8AE4-64587DB793F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A3EBDB-6ECA-4BD2-B9A9-9646BE6462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80959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00310F-F91D-49A1-8AE4-64587DB793F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A3EBDB-6ECA-4BD2-B9A9-9646BE6462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75483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00310F-F91D-49A1-8AE4-64587DB793F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A3EBDB-6ECA-4BD2-B9A9-9646BE6462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43918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00310F-F91D-49A1-8AE4-64587DB793F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A3EBDB-6ECA-4BD2-B9A9-9646BE6462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27103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00310F-F91D-49A1-8AE4-64587DB793F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A3EBDB-6ECA-4BD2-B9A9-9646BE6462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698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00310F-F91D-49A1-8AE4-64587DB793F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0A3EBDB-6ECA-4BD2-B9A9-9646BE6462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6607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00310F-F91D-49A1-8AE4-64587DB793F9}" type="datetimeFigureOut">
              <a:rPr lang="en-US" smtClean="0">
                <a:solidFill>
                  <a:prstClr val="black">
                    <a:tint val="75000"/>
                  </a:prstClr>
                </a:solidFill>
              </a:rPr>
              <a:pPr/>
              <a:t>12/16/2025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0A3EBDB-6ECA-4BD2-B9A9-9646BE6462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58028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00310F-F91D-49A1-8AE4-64587DB793F9}" type="datetimeFigureOut">
              <a:rPr lang="en-US" smtClean="0">
                <a:solidFill>
                  <a:prstClr val="black">
                    <a:tint val="75000"/>
                  </a:prstClr>
                </a:solidFill>
              </a:rPr>
              <a:pPr/>
              <a:t>12/16/2025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0A3EBDB-6ECA-4BD2-B9A9-9646BE6462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2345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00310F-F91D-49A1-8AE4-64587DB793F9}" type="datetimeFigureOut">
              <a:rPr lang="en-US" smtClean="0"/>
              <a:t>12/16/2025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3EBDB-6ECA-4BD2-B9A9-9646BE646209}" type="slidenum">
              <a:rPr lang="en-US" smtClean="0"/>
              <a:t>‹#›</a:t>
            </a:fld>
            <a:endParaRPr lang="en-US"/>
          </a:p>
        </p:txBody>
      </p:sp>
    </p:spTree>
    <p:extLst>
      <p:ext uri="{BB962C8B-B14F-4D97-AF65-F5344CB8AC3E}">
        <p14:creationId xmlns:p14="http://schemas.microsoft.com/office/powerpoint/2010/main" val="30239064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00310F-F91D-49A1-8AE4-64587DB793F9}" type="datetimeFigureOut">
              <a:rPr lang="en-US" smtClean="0">
                <a:solidFill>
                  <a:prstClr val="black">
                    <a:tint val="75000"/>
                  </a:prstClr>
                </a:solidFill>
              </a:rPr>
              <a:pPr/>
              <a:t>12/16/2025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0A3EBDB-6ECA-4BD2-B9A9-9646BE6462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603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00310F-F91D-49A1-8AE4-64587DB793F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0A3EBDB-6ECA-4BD2-B9A9-9646BE6462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42917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00310F-F91D-49A1-8AE4-64587DB793F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0A3EBDB-6ECA-4BD2-B9A9-9646BE6462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29568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00310F-F91D-49A1-8AE4-64587DB793F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A3EBDB-6ECA-4BD2-B9A9-9646BE6462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3906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00310F-F91D-49A1-8AE4-64587DB793F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A3EBDB-6ECA-4BD2-B9A9-9646BE6462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14823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00310F-F91D-49A1-8AE4-64587DB793F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A3EBDB-6ECA-4BD2-B9A9-9646BE6462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93393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00310F-F91D-49A1-8AE4-64587DB793F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A3EBDB-6ECA-4BD2-B9A9-9646BE6462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7293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00310F-F91D-49A1-8AE4-64587DB793F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A3EBDB-6ECA-4BD2-B9A9-9646BE6462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455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00310F-F91D-49A1-8AE4-64587DB793F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0A3EBDB-6ECA-4BD2-B9A9-9646BE6462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90148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00310F-F91D-49A1-8AE4-64587DB793F9}" type="datetimeFigureOut">
              <a:rPr lang="en-US" smtClean="0">
                <a:solidFill>
                  <a:prstClr val="black">
                    <a:tint val="75000"/>
                  </a:prstClr>
                </a:solidFill>
              </a:rPr>
              <a:pPr/>
              <a:t>12/16/2025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0A3EBDB-6ECA-4BD2-B9A9-9646BE6462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8765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00310F-F91D-49A1-8AE4-64587DB793F9}" type="datetimeFigureOut">
              <a:rPr lang="en-US" smtClean="0"/>
              <a:t>12/16/2025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A3EBDB-6ECA-4BD2-B9A9-9646BE646209}" type="slidenum">
              <a:rPr lang="en-US" smtClean="0"/>
              <a:t>‹#›</a:t>
            </a:fld>
            <a:endParaRPr lang="en-US"/>
          </a:p>
        </p:txBody>
      </p:sp>
    </p:spTree>
    <p:extLst>
      <p:ext uri="{BB962C8B-B14F-4D97-AF65-F5344CB8AC3E}">
        <p14:creationId xmlns:p14="http://schemas.microsoft.com/office/powerpoint/2010/main" val="19148347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00310F-F91D-49A1-8AE4-64587DB793F9}" type="datetimeFigureOut">
              <a:rPr lang="en-US" smtClean="0">
                <a:solidFill>
                  <a:prstClr val="black">
                    <a:tint val="75000"/>
                  </a:prstClr>
                </a:solidFill>
              </a:rPr>
              <a:pPr/>
              <a:t>12/16/2025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0A3EBDB-6ECA-4BD2-B9A9-9646BE6462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2692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00310F-F91D-49A1-8AE4-64587DB793F9}" type="datetimeFigureOut">
              <a:rPr lang="en-US" smtClean="0">
                <a:solidFill>
                  <a:prstClr val="black">
                    <a:tint val="75000"/>
                  </a:prstClr>
                </a:solidFill>
              </a:rPr>
              <a:pPr/>
              <a:t>12/16/2025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0A3EBDB-6ECA-4BD2-B9A9-9646BE6462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39776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00310F-F91D-49A1-8AE4-64587DB793F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0A3EBDB-6ECA-4BD2-B9A9-9646BE6462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21998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00310F-F91D-49A1-8AE4-64587DB793F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0A3EBDB-6ECA-4BD2-B9A9-9646BE6462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46027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00310F-F91D-49A1-8AE4-64587DB793F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A3EBDB-6ECA-4BD2-B9A9-9646BE6462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51324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00310F-F91D-49A1-8AE4-64587DB793F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A3EBDB-6ECA-4BD2-B9A9-9646BE6462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293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00310F-F91D-49A1-8AE4-64587DB793F9}" type="datetimeFigureOut">
              <a:rPr lang="en-US" smtClean="0"/>
              <a:t>12/16/2025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A3EBDB-6ECA-4BD2-B9A9-9646BE646209}" type="slidenum">
              <a:rPr lang="en-US" smtClean="0"/>
              <a:t>‹#›</a:t>
            </a:fld>
            <a:endParaRPr lang="en-US"/>
          </a:p>
        </p:txBody>
      </p:sp>
    </p:spTree>
    <p:extLst>
      <p:ext uri="{BB962C8B-B14F-4D97-AF65-F5344CB8AC3E}">
        <p14:creationId xmlns:p14="http://schemas.microsoft.com/office/powerpoint/2010/main" val="4178359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00310F-F91D-49A1-8AE4-64587DB793F9}" type="datetimeFigureOut">
              <a:rPr lang="en-US" smtClean="0"/>
              <a:t>12/16/2025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A3EBDB-6ECA-4BD2-B9A9-9646BE646209}" type="slidenum">
              <a:rPr lang="en-US" smtClean="0"/>
              <a:t>‹#›</a:t>
            </a:fld>
            <a:endParaRPr lang="en-US"/>
          </a:p>
        </p:txBody>
      </p:sp>
    </p:spTree>
    <p:extLst>
      <p:ext uri="{BB962C8B-B14F-4D97-AF65-F5344CB8AC3E}">
        <p14:creationId xmlns:p14="http://schemas.microsoft.com/office/powerpoint/2010/main" val="1233543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00310F-F91D-49A1-8AE4-64587DB793F9}" type="datetimeFigureOut">
              <a:rPr lang="en-US" smtClean="0"/>
              <a:t>12/16/2025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3EBDB-6ECA-4BD2-B9A9-9646BE646209}" type="slidenum">
              <a:rPr lang="en-US" smtClean="0"/>
              <a:t>‹#›</a:t>
            </a:fld>
            <a:endParaRPr lang="en-US"/>
          </a:p>
        </p:txBody>
      </p:sp>
    </p:spTree>
    <p:extLst>
      <p:ext uri="{BB962C8B-B14F-4D97-AF65-F5344CB8AC3E}">
        <p14:creationId xmlns:p14="http://schemas.microsoft.com/office/powerpoint/2010/main" val="2660577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00310F-F91D-49A1-8AE4-64587DB793F9}" type="datetimeFigureOut">
              <a:rPr lang="en-US" smtClean="0"/>
              <a:t>12/16/2025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3EBDB-6ECA-4BD2-B9A9-9646BE646209}" type="slidenum">
              <a:rPr lang="en-US" smtClean="0"/>
              <a:t>‹#›</a:t>
            </a:fld>
            <a:endParaRPr lang="en-US"/>
          </a:p>
        </p:txBody>
      </p:sp>
    </p:spTree>
    <p:extLst>
      <p:ext uri="{BB962C8B-B14F-4D97-AF65-F5344CB8AC3E}">
        <p14:creationId xmlns:p14="http://schemas.microsoft.com/office/powerpoint/2010/main" val="465571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900310F-F91D-49A1-8AE4-64587DB793F9}" type="datetimeFigureOut">
              <a:rPr lang="en-US" smtClean="0"/>
              <a:t>12/16/2025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0A3EBDB-6ECA-4BD2-B9A9-9646BE646209}" type="slidenum">
              <a:rPr lang="en-US" smtClean="0"/>
              <a:t>‹#›</a:t>
            </a:fld>
            <a:endParaRPr lang="en-US"/>
          </a:p>
        </p:txBody>
      </p:sp>
    </p:spTree>
    <p:extLst>
      <p:ext uri="{BB962C8B-B14F-4D97-AF65-F5344CB8AC3E}">
        <p14:creationId xmlns:p14="http://schemas.microsoft.com/office/powerpoint/2010/main" val="1299225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900310F-F91D-49A1-8AE4-64587DB793F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0A3EBDB-6ECA-4BD2-B9A9-9646BE6462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84115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900310F-F91D-49A1-8AE4-64587DB793F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0A3EBDB-6ECA-4BD2-B9A9-9646BE6462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63147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900310F-F91D-49A1-8AE4-64587DB793F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0A3EBDB-6ECA-4BD2-B9A9-9646BE6462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044378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900310F-F91D-49A1-8AE4-64587DB793F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0A3EBDB-6ECA-4BD2-B9A9-9646BE6462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569804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7.jpg"/><Relationship Id="rId1" Type="http://schemas.openxmlformats.org/officeDocument/2006/relationships/slideLayout" Target="../slideLayouts/slideLayout23.xml"/><Relationship Id="rId5" Type="http://schemas.openxmlformats.org/officeDocument/2006/relationships/image" Target="../media/image18.jp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35.xml"/><Relationship Id="rId5" Type="http://schemas.openxmlformats.org/officeDocument/2006/relationships/image" Target="../media/image12.pn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20.jpeg"/><Relationship Id="rId4" Type="http://schemas.openxmlformats.org/officeDocument/2006/relationships/image" Target="../media/image19.jpeg"/><Relationship Id="rId9"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7.jpg"/><Relationship Id="rId1" Type="http://schemas.openxmlformats.org/officeDocument/2006/relationships/slideLayout" Target="../slideLayouts/slideLayout51.xml"/><Relationship Id="rId5" Type="http://schemas.openxmlformats.org/officeDocument/2006/relationships/image" Target="../media/image23.png"/><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1.jp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260.png"/><Relationship Id="rId5" Type="http://schemas.openxmlformats.org/officeDocument/2006/relationships/image" Target="../media/image26.png"/><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250.png"/><Relationship Id="rId5" Type="http://schemas.openxmlformats.org/officeDocument/2006/relationships/image" Target="../media/image11.jp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7.jp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7" Type="http://schemas.microsoft.com/office/2007/relationships/hdphoto" Target="../media/hdphoto2.wdp"/><Relationship Id="rId2" Type="http://schemas.openxmlformats.org/officeDocument/2006/relationships/image" Target="../media/image24.jp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4.jpg"/><Relationship Id="rId1" Type="http://schemas.openxmlformats.org/officeDocument/2006/relationships/slideLayout" Target="../slideLayouts/slideLayout7.xml"/><Relationship Id="rId6" Type="http://schemas.openxmlformats.org/officeDocument/2006/relationships/image" Target="../media/image22.png"/><Relationship Id="rId5" Type="http://schemas.microsoft.com/office/2007/relationships/hdphoto" Target="../media/hdphoto3.wdp"/><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4.jp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7.jpg"/><Relationship Id="rId4" Type="http://schemas.microsoft.com/office/2007/relationships/hdphoto" Target="../media/hdphoto3.wdp"/></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4.jp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4.jpg"/><Relationship Id="rId1" Type="http://schemas.openxmlformats.org/officeDocument/2006/relationships/slideLayout" Target="../slideLayouts/slideLayout7.xml"/><Relationship Id="rId4" Type="http://schemas.microsoft.com/office/2007/relationships/hdphoto" Target="../media/hdphoto4.wdp"/></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3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3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320.png"/><Relationship Id="rId5" Type="http://schemas.openxmlformats.org/officeDocument/2006/relationships/image" Target="../media/image310.png"/><Relationship Id="rId4" Type="http://schemas.openxmlformats.org/officeDocument/2006/relationships/image" Target="../media/image11.jpg"/></Relationships>
</file>

<file path=ppt/slides/_rels/slide3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340.png"/><Relationship Id="rId5" Type="http://schemas.openxmlformats.org/officeDocument/2006/relationships/image" Target="../media/image330.png"/><Relationship Id="rId4" Type="http://schemas.openxmlformats.org/officeDocument/2006/relationships/image" Target="../media/image11.jpg"/></Relationships>
</file>

<file path=ppt/slides/_rels/slide3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37.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1.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75000" b="-7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71550"/>
            <a:ext cx="7772400" cy="1102519"/>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800" b="1" dirty="0" err="1" smtClean="0">
                <a:ln w="11430"/>
                <a:solidFill>
                  <a:srgbClr val="981B02"/>
                </a:solidFill>
                <a:effectLst>
                  <a:outerShdw blurRad="50800" dist="39000" dir="5460000" algn="tl">
                    <a:srgbClr val="000000">
                      <a:alpha val="38000"/>
                    </a:srgbClr>
                  </a:outerShdw>
                </a:effectLst>
                <a:latin typeface="Keep on Truckin" pitchFamily="2" charset="0"/>
                <a:cs typeface="Andalus" pitchFamily="18" charset="-78"/>
              </a:rPr>
              <a:t>Kesempatan</a:t>
            </a:r>
            <a:r>
              <a:rPr lang="en-US" sz="4800" b="1" dirty="0" smtClean="0">
                <a:ln w="11430"/>
                <a:solidFill>
                  <a:srgbClr val="981B02"/>
                </a:solidFill>
                <a:effectLst>
                  <a:outerShdw blurRad="50800" dist="39000" dir="5460000" algn="tl">
                    <a:srgbClr val="000000">
                      <a:alpha val="38000"/>
                    </a:srgbClr>
                  </a:outerShdw>
                </a:effectLst>
                <a:latin typeface="Keep on Truckin" pitchFamily="2" charset="0"/>
                <a:cs typeface="Andalus" pitchFamily="18" charset="-78"/>
              </a:rPr>
              <a:t> </a:t>
            </a:r>
            <a:r>
              <a:rPr lang="en-US" sz="4800" b="1" dirty="0" err="1" smtClean="0">
                <a:ln w="11430"/>
                <a:solidFill>
                  <a:srgbClr val="981B02"/>
                </a:solidFill>
                <a:effectLst>
                  <a:outerShdw blurRad="50800" dist="39000" dir="5460000" algn="tl">
                    <a:srgbClr val="000000">
                      <a:alpha val="38000"/>
                    </a:srgbClr>
                  </a:outerShdw>
                </a:effectLst>
                <a:latin typeface="Keep on Truckin" pitchFamily="2" charset="0"/>
                <a:cs typeface="Andalus" pitchFamily="18" charset="-78"/>
              </a:rPr>
              <a:t>Kerja</a:t>
            </a:r>
            <a:r>
              <a:rPr lang="en-US" sz="4800" b="1" dirty="0" smtClean="0">
                <a:ln w="11430"/>
                <a:solidFill>
                  <a:srgbClr val="981B02"/>
                </a:solidFill>
                <a:effectLst>
                  <a:outerShdw blurRad="50800" dist="39000" dir="5460000" algn="tl">
                    <a:srgbClr val="000000">
                      <a:alpha val="38000"/>
                    </a:srgbClr>
                  </a:outerShdw>
                </a:effectLst>
                <a:latin typeface="Keep on Truckin" pitchFamily="2" charset="0"/>
                <a:cs typeface="Andalus" pitchFamily="18" charset="-78"/>
              </a:rPr>
              <a:t> </a:t>
            </a:r>
            <a:r>
              <a:rPr lang="en-US" sz="4800" b="1" dirty="0" err="1" smtClean="0">
                <a:ln w="11430"/>
                <a:solidFill>
                  <a:srgbClr val="981B02"/>
                </a:solidFill>
                <a:effectLst>
                  <a:outerShdw blurRad="50800" dist="39000" dir="5460000" algn="tl">
                    <a:srgbClr val="000000">
                      <a:alpha val="38000"/>
                    </a:srgbClr>
                  </a:outerShdw>
                </a:effectLst>
                <a:latin typeface="Keep on Truckin" pitchFamily="2" charset="0"/>
                <a:cs typeface="Andalus" pitchFamily="18" charset="-78"/>
              </a:rPr>
              <a:t>dan</a:t>
            </a:r>
            <a:r>
              <a:rPr lang="en-US" sz="4800" b="1" dirty="0" smtClean="0">
                <a:ln w="11430"/>
                <a:solidFill>
                  <a:srgbClr val="981B02"/>
                </a:solidFill>
                <a:effectLst>
                  <a:outerShdw blurRad="50800" dist="39000" dir="5460000" algn="tl">
                    <a:srgbClr val="000000">
                      <a:alpha val="38000"/>
                    </a:srgbClr>
                  </a:outerShdw>
                </a:effectLst>
                <a:latin typeface="Keep on Truckin" pitchFamily="2" charset="0"/>
                <a:cs typeface="Andalus" pitchFamily="18" charset="-78"/>
              </a:rPr>
              <a:t> </a:t>
            </a:r>
            <a:r>
              <a:rPr lang="en-US" sz="4800" b="1" dirty="0" err="1" smtClean="0">
                <a:ln w="11430"/>
                <a:solidFill>
                  <a:srgbClr val="981B02"/>
                </a:solidFill>
                <a:effectLst>
                  <a:outerShdw blurRad="50800" dist="39000" dir="5460000" algn="tl">
                    <a:srgbClr val="000000">
                      <a:alpha val="38000"/>
                    </a:srgbClr>
                  </a:outerShdw>
                </a:effectLst>
                <a:latin typeface="Keep on Truckin" pitchFamily="2" charset="0"/>
                <a:cs typeface="Andalus" pitchFamily="18" charset="-78"/>
              </a:rPr>
              <a:t>Pengangguran</a:t>
            </a:r>
            <a:endParaRPr lang="en-US" sz="4800" b="1" dirty="0">
              <a:ln w="11430"/>
              <a:solidFill>
                <a:srgbClr val="981B02"/>
              </a:solidFill>
              <a:effectLst>
                <a:outerShdw blurRad="50800" dist="39000" dir="5460000" algn="tl">
                  <a:srgbClr val="000000">
                    <a:alpha val="38000"/>
                  </a:srgbClr>
                </a:outerShdw>
              </a:effectLst>
              <a:latin typeface="Keep on Truckin" pitchFamily="2" charset="0"/>
              <a:cs typeface="Andalus" pitchFamily="18" charset="-78"/>
            </a:endParaRPr>
          </a:p>
        </p:txBody>
      </p:sp>
      <p:sp>
        <p:nvSpPr>
          <p:cNvPr id="3" name="Subtitle 2"/>
          <p:cNvSpPr>
            <a:spLocks noGrp="1"/>
          </p:cNvSpPr>
          <p:nvPr>
            <p:ph type="subTitle" idx="1"/>
          </p:nvPr>
        </p:nvSpPr>
        <p:spPr>
          <a:xfrm>
            <a:off x="0" y="3105150"/>
            <a:ext cx="4267200" cy="685800"/>
          </a:xfrm>
          <a:prstGeom prst="flowChartDocumen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prstDash val="dash"/>
          </a:ln>
        </p:spPr>
        <p:style>
          <a:lnRef idx="2">
            <a:schemeClr val="accent6">
              <a:shade val="50000"/>
            </a:schemeClr>
          </a:lnRef>
          <a:fillRef idx="1">
            <a:schemeClr val="accent6"/>
          </a:fillRef>
          <a:effectRef idx="0">
            <a:schemeClr val="accent6"/>
          </a:effectRef>
          <a:fontRef idx="minor">
            <a:schemeClr val="lt1"/>
          </a:fontRef>
        </p:style>
        <p:txBody>
          <a:bodyPr>
            <a:noAutofit/>
          </a:bodyPr>
          <a:lstStyle/>
          <a:p>
            <a:pPr lvl="0" algn="l"/>
            <a:r>
              <a:rPr lang="id-ID" sz="2800" b="1" spc="50" dirty="0" smtClean="0">
                <a:ln w="0"/>
                <a:solidFill>
                  <a:srgbClr val="EBEBEB"/>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TE</a:t>
            </a:r>
            <a:r>
              <a:rPr lang="en-US" sz="2800" b="1" spc="50" dirty="0" smtClean="0">
                <a:ln w="0"/>
                <a:solidFill>
                  <a:srgbClr val="EBEBEB"/>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O</a:t>
            </a:r>
            <a:r>
              <a:rPr lang="id-ID" sz="2800" b="1" spc="50" dirty="0" smtClean="0">
                <a:ln w="0"/>
                <a:solidFill>
                  <a:srgbClr val="EBEBEB"/>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RI</a:t>
            </a:r>
            <a:r>
              <a:rPr lang="en-US" sz="2800" b="1" spc="50" dirty="0" smtClean="0">
                <a:ln w="0"/>
                <a:solidFill>
                  <a:srgbClr val="EBEBEB"/>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en-US" sz="2800" b="1" spc="50" dirty="0">
                <a:ln w="0"/>
                <a:solidFill>
                  <a:srgbClr val="EBEBEB"/>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EKONOMI </a:t>
            </a:r>
            <a:endParaRPr lang="en-US" sz="2800" b="1" spc="50" dirty="0" smtClean="0">
              <a:ln w="0"/>
              <a:solidFill>
                <a:srgbClr val="EBEBEB"/>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a:p>
            <a:pPr algn="l"/>
            <a:endParaRPr lang="en-US" sz="1600" b="1" dirty="0" smtClean="0"/>
          </a:p>
          <a:p>
            <a:pPr algn="l"/>
            <a:endParaRPr lang="en-US" sz="1600" b="1" dirty="0"/>
          </a:p>
          <a:p>
            <a:pPr algn="l"/>
            <a:endParaRPr lang="en-US" sz="1600" b="1" dirty="0" smtClean="0"/>
          </a:p>
          <a:p>
            <a:pPr algn="l"/>
            <a:r>
              <a:rPr lang="en-US" sz="1600" b="1" dirty="0"/>
              <a:t> </a:t>
            </a:r>
            <a:endParaRPr lang="en-US" sz="1600" dirty="0"/>
          </a:p>
          <a:p>
            <a:pPr lvl="0"/>
            <a:endParaRPr lang="en-US" sz="1600" dirty="0">
              <a:solidFill>
                <a:srgbClr val="981B02"/>
              </a:solidFill>
              <a:latin typeface="Bakso Sapi" pitchFamily="50" charset="0"/>
            </a:endParaRPr>
          </a:p>
          <a:p>
            <a:endParaRPr lang="en-US" sz="1800" dirty="0"/>
          </a:p>
        </p:txBody>
      </p:sp>
      <p:sp>
        <p:nvSpPr>
          <p:cNvPr id="8" name="Snip and Round Single Corner Rectangle 7"/>
          <p:cNvSpPr/>
          <p:nvPr/>
        </p:nvSpPr>
        <p:spPr>
          <a:xfrm flipH="1">
            <a:off x="6400800" y="4095750"/>
            <a:ext cx="2590800" cy="914400"/>
          </a:xfrm>
          <a:prstGeom prst="snipRoundRect">
            <a:avLst/>
          </a:prstGeom>
          <a:blipFill>
            <a:blip r:embed="rId4"/>
            <a:stretch>
              <a:fillRect/>
            </a:stretch>
          </a:blip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smtClean="0">
                <a:solidFill>
                  <a:srgbClr val="981B02"/>
                </a:solidFill>
                <a:latin typeface="Times New Roman" pitchFamily="18" charset="0"/>
                <a:cs typeface="Times New Roman" pitchFamily="18" charset="0"/>
              </a:rPr>
              <a:t>Dosen</a:t>
            </a:r>
            <a:r>
              <a:rPr lang="en-US" b="1" dirty="0" smtClean="0">
                <a:solidFill>
                  <a:srgbClr val="981B02"/>
                </a:solidFill>
                <a:latin typeface="Times New Roman" pitchFamily="18" charset="0"/>
                <a:cs typeface="Times New Roman" pitchFamily="18" charset="0"/>
              </a:rPr>
              <a:t> </a:t>
            </a:r>
            <a:r>
              <a:rPr lang="en-US" b="1" dirty="0" err="1" smtClean="0">
                <a:solidFill>
                  <a:srgbClr val="981B02"/>
                </a:solidFill>
                <a:latin typeface="Times New Roman" pitchFamily="18" charset="0"/>
                <a:cs typeface="Times New Roman" pitchFamily="18" charset="0"/>
              </a:rPr>
              <a:t>Pengajar</a:t>
            </a:r>
            <a:r>
              <a:rPr lang="en-US" b="1" dirty="0" smtClean="0">
                <a:solidFill>
                  <a:srgbClr val="981B02"/>
                </a:solidFill>
                <a:latin typeface="Times New Roman" pitchFamily="18" charset="0"/>
                <a:cs typeface="Times New Roman" pitchFamily="18" charset="0"/>
              </a:rPr>
              <a:t>:</a:t>
            </a:r>
          </a:p>
          <a:p>
            <a:r>
              <a:rPr lang="en-US" b="1" dirty="0" smtClean="0">
                <a:solidFill>
                  <a:srgbClr val="981B02"/>
                </a:solidFill>
                <a:latin typeface="Times New Roman" pitchFamily="18" charset="0"/>
                <a:cs typeface="Times New Roman" pitchFamily="18" charset="0"/>
              </a:rPr>
              <a:t> </a:t>
            </a:r>
            <a:r>
              <a:rPr lang="en-US" b="1" dirty="0" err="1" smtClean="0">
                <a:solidFill>
                  <a:srgbClr val="981B02"/>
                </a:solidFill>
                <a:latin typeface="Times New Roman" pitchFamily="18" charset="0"/>
                <a:cs typeface="Times New Roman" pitchFamily="18" charset="0"/>
              </a:rPr>
              <a:t>Bida</a:t>
            </a:r>
            <a:r>
              <a:rPr lang="en-US" b="1" dirty="0" smtClean="0">
                <a:solidFill>
                  <a:srgbClr val="981B02"/>
                </a:solidFill>
                <a:latin typeface="Times New Roman" pitchFamily="18" charset="0"/>
                <a:cs typeface="Times New Roman" pitchFamily="18" charset="0"/>
              </a:rPr>
              <a:t> Sari, S.P, </a:t>
            </a:r>
            <a:r>
              <a:rPr lang="en-US" b="1" dirty="0" err="1" smtClean="0">
                <a:solidFill>
                  <a:srgbClr val="981B02"/>
                </a:solidFill>
                <a:latin typeface="Times New Roman" pitchFamily="18" charset="0"/>
                <a:cs typeface="Times New Roman" pitchFamily="18" charset="0"/>
              </a:rPr>
              <a:t>M.Si</a:t>
            </a:r>
            <a:r>
              <a:rPr lang="en-US" b="1" dirty="0" smtClean="0">
                <a:solidFill>
                  <a:srgbClr val="981B02"/>
                </a:solidFill>
                <a:latin typeface="Times New Roman" pitchFamily="18" charset="0"/>
                <a:cs typeface="Times New Roman" pitchFamily="18" charset="0"/>
              </a:rPr>
              <a:t>. </a:t>
            </a:r>
            <a:endParaRPr lang="en-US" b="1" dirty="0">
              <a:solidFill>
                <a:srgbClr val="981B02"/>
              </a:solidFill>
              <a:latin typeface="Times New Roman" pitchFamily="18" charset="0"/>
              <a:cs typeface="Times New Roman" pitchFamily="18" charset="0"/>
            </a:endParaRPr>
          </a:p>
        </p:txBody>
      </p:sp>
      <p:pic>
        <p:nvPicPr>
          <p:cNvPr id="1026" name="Picture 2" descr="Reporting Breaking News Sticker by Carolynn"/>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1428750"/>
            <a:ext cx="1676399" cy="167639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990600" y="2509157"/>
            <a:ext cx="1524001" cy="430887"/>
          </a:xfrm>
          <a:prstGeom prst="rect">
            <a:avLst/>
          </a:prstGeom>
          <a:noFill/>
        </p:spPr>
        <p:txBody>
          <a:bodyPr wrap="square" rtlCol="0">
            <a:spAutoFit/>
          </a:bodyPr>
          <a:lstStyle/>
          <a:p>
            <a:pPr algn="ctr"/>
            <a:r>
              <a:rPr lang="en-US" sz="1100" b="1" dirty="0" err="1">
                <a:latin typeface="Comic Sans MS" pitchFamily="66" charset="0"/>
              </a:rPr>
              <a:t>b</a:t>
            </a:r>
            <a:r>
              <a:rPr lang="en-US" sz="1100" b="1" dirty="0" err="1" smtClean="0">
                <a:latin typeface="Comic Sans MS" pitchFamily="66" charset="0"/>
              </a:rPr>
              <a:t>aca</a:t>
            </a:r>
            <a:r>
              <a:rPr lang="en-US" sz="1100" b="1" dirty="0" smtClean="0">
                <a:latin typeface="Comic Sans MS" pitchFamily="66" charset="0"/>
              </a:rPr>
              <a:t> </a:t>
            </a:r>
            <a:r>
              <a:rPr lang="en-US" sz="1100" b="1" dirty="0" err="1" smtClean="0">
                <a:latin typeface="Comic Sans MS" pitchFamily="66" charset="0"/>
              </a:rPr>
              <a:t>dan</a:t>
            </a:r>
            <a:r>
              <a:rPr lang="en-US" sz="1100" b="1" dirty="0" smtClean="0">
                <a:latin typeface="Comic Sans MS" pitchFamily="66" charset="0"/>
              </a:rPr>
              <a:t> </a:t>
            </a:r>
            <a:r>
              <a:rPr lang="en-US" sz="1100" b="1" dirty="0" err="1" smtClean="0">
                <a:latin typeface="Comic Sans MS" pitchFamily="66" charset="0"/>
              </a:rPr>
              <a:t>pahami</a:t>
            </a:r>
            <a:r>
              <a:rPr lang="en-US" sz="1100" b="1" dirty="0" smtClean="0">
                <a:latin typeface="Comic Sans MS" pitchFamily="66" charset="0"/>
              </a:rPr>
              <a:t> </a:t>
            </a:r>
            <a:r>
              <a:rPr lang="en-US" sz="1100" b="1" dirty="0" err="1" smtClean="0">
                <a:latin typeface="Comic Sans MS" pitchFamily="66" charset="0"/>
              </a:rPr>
              <a:t>materinya</a:t>
            </a:r>
            <a:r>
              <a:rPr lang="en-US" sz="1100" b="1" dirty="0" smtClean="0">
                <a:latin typeface="Comic Sans MS" pitchFamily="66" charset="0"/>
              </a:rPr>
              <a:t> </a:t>
            </a:r>
            <a:r>
              <a:rPr lang="en-US" sz="1100" b="1" dirty="0" err="1" smtClean="0">
                <a:latin typeface="Comic Sans MS" pitchFamily="66" charset="0"/>
              </a:rPr>
              <a:t>yaa</a:t>
            </a:r>
            <a:r>
              <a:rPr lang="en-US" sz="1100" b="1" dirty="0" smtClean="0">
                <a:latin typeface="Comic Sans MS" pitchFamily="66" charset="0"/>
              </a:rPr>
              <a:t>!!</a:t>
            </a:r>
            <a:endParaRPr lang="en-US" sz="1100" b="1" dirty="0">
              <a:latin typeface="Comic Sans MS" pitchFamily="66" charset="0"/>
            </a:endParaRPr>
          </a:p>
        </p:txBody>
      </p:sp>
      <p:pic>
        <p:nvPicPr>
          <p:cNvPr id="1030" name="Picture 6" descr="Sticker by Sara Maese"/>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4400" y="2345843"/>
            <a:ext cx="1676400" cy="759306"/>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685800" y="742950"/>
            <a:ext cx="8077200" cy="1450493"/>
          </a:xfrm>
          <a:prstGeom prst="rect">
            <a:avLst/>
          </a:prstGeom>
          <a:noFill/>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err="1" smtClean="0">
                <a:ln w="11430"/>
                <a:solidFill>
                  <a:schemeClr val="accent6">
                    <a:lumMod val="60000"/>
                    <a:lumOff val="40000"/>
                  </a:schemeClr>
                </a:solidFill>
                <a:effectLst>
                  <a:outerShdw blurRad="50800" dist="39000" dir="5460000" algn="tl">
                    <a:srgbClr val="000000">
                      <a:alpha val="38000"/>
                    </a:srgbClr>
                  </a:outerShdw>
                </a:effectLst>
                <a:latin typeface="Keep on Truckin" pitchFamily="2" charset="0"/>
                <a:cs typeface="Andalus" pitchFamily="18" charset="-78"/>
              </a:rPr>
              <a:t>Kesempatan</a:t>
            </a:r>
            <a:r>
              <a:rPr lang="en-US" sz="4800" b="1" dirty="0" smtClean="0">
                <a:ln w="11430"/>
                <a:solidFill>
                  <a:schemeClr val="accent6">
                    <a:lumMod val="60000"/>
                    <a:lumOff val="40000"/>
                  </a:schemeClr>
                </a:solidFill>
                <a:effectLst>
                  <a:outerShdw blurRad="50800" dist="39000" dir="5460000" algn="tl">
                    <a:srgbClr val="000000">
                      <a:alpha val="38000"/>
                    </a:srgbClr>
                  </a:outerShdw>
                </a:effectLst>
                <a:latin typeface="Keep on Truckin" pitchFamily="2" charset="0"/>
                <a:cs typeface="Andalus" pitchFamily="18" charset="-78"/>
              </a:rPr>
              <a:t> </a:t>
            </a:r>
            <a:r>
              <a:rPr lang="en-US" sz="4800" b="1" dirty="0" err="1" smtClean="0">
                <a:ln w="11430"/>
                <a:solidFill>
                  <a:schemeClr val="accent6">
                    <a:lumMod val="60000"/>
                    <a:lumOff val="40000"/>
                  </a:schemeClr>
                </a:solidFill>
                <a:effectLst>
                  <a:outerShdw blurRad="50800" dist="39000" dir="5460000" algn="tl">
                    <a:srgbClr val="000000">
                      <a:alpha val="38000"/>
                    </a:srgbClr>
                  </a:outerShdw>
                </a:effectLst>
                <a:latin typeface="Keep on Truckin" pitchFamily="2" charset="0"/>
                <a:cs typeface="Andalus" pitchFamily="18" charset="-78"/>
              </a:rPr>
              <a:t>Kerja</a:t>
            </a:r>
            <a:r>
              <a:rPr lang="en-US" sz="4800" b="1" dirty="0" smtClean="0">
                <a:ln w="11430"/>
                <a:solidFill>
                  <a:schemeClr val="accent6">
                    <a:lumMod val="60000"/>
                    <a:lumOff val="40000"/>
                  </a:schemeClr>
                </a:solidFill>
                <a:effectLst>
                  <a:outerShdw blurRad="50800" dist="39000" dir="5460000" algn="tl">
                    <a:srgbClr val="000000">
                      <a:alpha val="38000"/>
                    </a:srgbClr>
                  </a:outerShdw>
                </a:effectLst>
                <a:latin typeface="Keep on Truckin" pitchFamily="2" charset="0"/>
                <a:cs typeface="Andalus" pitchFamily="18" charset="-78"/>
              </a:rPr>
              <a:t> </a:t>
            </a:r>
            <a:r>
              <a:rPr lang="en-US" sz="4800" b="1" dirty="0" err="1" smtClean="0">
                <a:ln w="11430"/>
                <a:solidFill>
                  <a:schemeClr val="accent6">
                    <a:lumMod val="60000"/>
                    <a:lumOff val="40000"/>
                  </a:schemeClr>
                </a:solidFill>
                <a:effectLst>
                  <a:outerShdw blurRad="50800" dist="39000" dir="5460000" algn="tl">
                    <a:srgbClr val="000000">
                      <a:alpha val="38000"/>
                    </a:srgbClr>
                  </a:outerShdw>
                </a:effectLst>
                <a:latin typeface="Keep on Truckin" pitchFamily="2" charset="0"/>
                <a:cs typeface="Andalus" pitchFamily="18" charset="-78"/>
              </a:rPr>
              <a:t>dan</a:t>
            </a:r>
            <a:r>
              <a:rPr lang="en-US" sz="4800" b="1" dirty="0" smtClean="0">
                <a:ln w="11430"/>
                <a:solidFill>
                  <a:schemeClr val="accent6">
                    <a:lumMod val="60000"/>
                    <a:lumOff val="40000"/>
                  </a:schemeClr>
                </a:solidFill>
                <a:effectLst>
                  <a:outerShdw blurRad="50800" dist="39000" dir="5460000" algn="tl">
                    <a:srgbClr val="000000">
                      <a:alpha val="38000"/>
                    </a:srgbClr>
                  </a:outerShdw>
                </a:effectLst>
                <a:latin typeface="Keep on Truckin" pitchFamily="2" charset="0"/>
                <a:cs typeface="Andalus" pitchFamily="18" charset="-78"/>
              </a:rPr>
              <a:t> </a:t>
            </a:r>
            <a:r>
              <a:rPr lang="en-US" sz="4800" b="1" dirty="0" err="1" smtClean="0">
                <a:ln w="11430"/>
                <a:solidFill>
                  <a:schemeClr val="accent6">
                    <a:lumMod val="60000"/>
                    <a:lumOff val="40000"/>
                  </a:schemeClr>
                </a:solidFill>
                <a:effectLst>
                  <a:outerShdw blurRad="50800" dist="39000" dir="5460000" algn="tl">
                    <a:srgbClr val="000000">
                      <a:alpha val="38000"/>
                    </a:srgbClr>
                  </a:outerShdw>
                </a:effectLst>
                <a:latin typeface="Keep on Truckin" pitchFamily="2" charset="0"/>
                <a:cs typeface="Andalus" pitchFamily="18" charset="-78"/>
              </a:rPr>
              <a:t>Pengangguran</a:t>
            </a:r>
            <a:endParaRPr lang="en-US" sz="4800" b="1" dirty="0">
              <a:ln w="11430"/>
              <a:solidFill>
                <a:schemeClr val="accent6">
                  <a:lumMod val="60000"/>
                  <a:lumOff val="40000"/>
                </a:schemeClr>
              </a:solidFill>
              <a:effectLst>
                <a:outerShdw blurRad="50800" dist="39000" dir="5460000" algn="tl">
                  <a:srgbClr val="000000">
                    <a:alpha val="38000"/>
                  </a:srgbClr>
                </a:outerShdw>
              </a:effectLst>
              <a:latin typeface="Keep on Truckin" pitchFamily="2" charset="0"/>
              <a:cs typeface="Andalus" pitchFamily="18" charset="-78"/>
            </a:endParaRPr>
          </a:p>
        </p:txBody>
      </p:sp>
      <p:sp>
        <p:nvSpPr>
          <p:cNvPr id="12" name="Rectangle 11"/>
          <p:cNvSpPr/>
          <p:nvPr/>
        </p:nvSpPr>
        <p:spPr>
          <a:xfrm>
            <a:off x="-32657" y="4374622"/>
            <a:ext cx="2458816" cy="400110"/>
          </a:xfrm>
          <a:prstGeom prst="rect">
            <a:avLst/>
          </a:prstGeom>
        </p:spPr>
        <p:txBody>
          <a:bodyPr wrap="square">
            <a:spAutoFit/>
          </a:bodyPr>
          <a:lstStyle/>
          <a:p>
            <a:pPr algn="r"/>
            <a:r>
              <a:rPr lang="en-ID" sz="2000" b="1" dirty="0" smtClean="0">
                <a:solidFill>
                  <a:schemeClr val="accent2">
                    <a:lumMod val="75000"/>
                  </a:schemeClr>
                </a:solidFill>
                <a:latin typeface="Arial Black" pitchFamily="34" charset="0"/>
              </a:rPr>
              <a:t>PERTEMUAN </a:t>
            </a:r>
            <a:r>
              <a:rPr lang="en-ID" sz="2000" b="1" dirty="0" smtClean="0">
                <a:solidFill>
                  <a:schemeClr val="accent2">
                    <a:lumMod val="75000"/>
                  </a:schemeClr>
                </a:solidFill>
                <a:latin typeface="Arial Black" pitchFamily="34" charset="0"/>
              </a:rPr>
              <a:t>1</a:t>
            </a:r>
            <a:r>
              <a:rPr lang="id-ID" sz="2000" b="1" dirty="0" smtClean="0">
                <a:solidFill>
                  <a:schemeClr val="accent2">
                    <a:lumMod val="75000"/>
                  </a:schemeClr>
                </a:solidFill>
                <a:latin typeface="Arial Black" pitchFamily="34" charset="0"/>
              </a:rPr>
              <a:t>3</a:t>
            </a:r>
            <a:endParaRPr lang="en-US" sz="2000" b="1" dirty="0">
              <a:solidFill>
                <a:schemeClr val="accent2">
                  <a:lumMod val="75000"/>
                </a:schemeClr>
              </a:solidFill>
              <a:latin typeface="Arial Black" pitchFamily="34" charset="0"/>
            </a:endParaRPr>
          </a:p>
        </p:txBody>
      </p:sp>
    </p:spTree>
    <p:extLst>
      <p:ext uri="{BB962C8B-B14F-4D97-AF65-F5344CB8AC3E}">
        <p14:creationId xmlns:p14="http://schemas.microsoft.com/office/powerpoint/2010/main" val="2318424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6000" b="-12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1257" y="1962150"/>
            <a:ext cx="5072743" cy="2936421"/>
          </a:xfrm>
        </p:spPr>
        <p:txBody>
          <a:bodyPr>
            <a:normAutofit/>
          </a:bodyPr>
          <a:lstStyle/>
          <a:p>
            <a:pPr marL="342900" indent="-342900" algn="l">
              <a:buFont typeface="Arial" pitchFamily="34" charset="0"/>
              <a:buChar char="•"/>
            </a:pPr>
            <a:r>
              <a:rPr lang="id-ID" sz="1800" b="1" i="1" dirty="0">
                <a:solidFill>
                  <a:schemeClr val="tx1"/>
                </a:solidFill>
              </a:rPr>
              <a:t>Pengangguran</a:t>
            </a:r>
            <a:r>
              <a:rPr lang="id-ID" sz="1800" i="1" dirty="0">
                <a:solidFill>
                  <a:schemeClr val="tx1"/>
                </a:solidFill>
              </a:rPr>
              <a:t> adalah sebuah golongan angkatan kerja yang belum melakukan </a:t>
            </a:r>
            <a:r>
              <a:rPr lang="id-ID" sz="1800" i="1" dirty="0" smtClean="0">
                <a:solidFill>
                  <a:schemeClr val="tx1"/>
                </a:solidFill>
              </a:rPr>
              <a:t>suatu </a:t>
            </a:r>
            <a:r>
              <a:rPr lang="id-ID" sz="1800" i="1" dirty="0">
                <a:solidFill>
                  <a:schemeClr val="tx1"/>
                </a:solidFill>
              </a:rPr>
              <a:t>kegiatan yang menghasilkan uang. </a:t>
            </a:r>
            <a:endParaRPr lang="en-US" sz="1800" i="1" dirty="0" smtClean="0">
              <a:solidFill>
                <a:schemeClr val="tx1"/>
              </a:solidFill>
            </a:endParaRPr>
          </a:p>
          <a:p>
            <a:pPr algn="l"/>
            <a:endParaRPr lang="en-US" sz="1800" i="1" dirty="0" smtClean="0">
              <a:solidFill>
                <a:schemeClr val="tx1"/>
              </a:solidFill>
            </a:endParaRPr>
          </a:p>
          <a:p>
            <a:pPr marL="342900" indent="-342900" algn="l">
              <a:buFont typeface="Arial" pitchFamily="34" charset="0"/>
              <a:buChar char="•"/>
            </a:pPr>
            <a:r>
              <a:rPr lang="en-US" sz="1800" i="1" dirty="0" err="1">
                <a:solidFill>
                  <a:schemeClr val="tx1"/>
                </a:solidFill>
              </a:rPr>
              <a:t>Pengangguran</a:t>
            </a:r>
            <a:r>
              <a:rPr lang="en-US" sz="1800" i="1" dirty="0">
                <a:solidFill>
                  <a:schemeClr val="tx1"/>
                </a:solidFill>
              </a:rPr>
              <a:t> </a:t>
            </a:r>
            <a:r>
              <a:rPr lang="en-US" sz="1800" i="1" dirty="0" err="1">
                <a:solidFill>
                  <a:schemeClr val="tx1"/>
                </a:solidFill>
              </a:rPr>
              <a:t>atau</a:t>
            </a:r>
            <a:r>
              <a:rPr lang="en-US" sz="1800" i="1" dirty="0">
                <a:solidFill>
                  <a:schemeClr val="tx1"/>
                </a:solidFill>
              </a:rPr>
              <a:t> </a:t>
            </a:r>
            <a:r>
              <a:rPr lang="en-US" sz="1800" b="1" i="1" dirty="0">
                <a:solidFill>
                  <a:schemeClr val="tx1"/>
                </a:solidFill>
              </a:rPr>
              <a:t>tuna </a:t>
            </a:r>
            <a:r>
              <a:rPr lang="en-US" sz="1800" b="1" i="1" dirty="0" err="1" smtClean="0">
                <a:solidFill>
                  <a:schemeClr val="tx1"/>
                </a:solidFill>
              </a:rPr>
              <a:t>karya</a:t>
            </a:r>
            <a:r>
              <a:rPr lang="en-US" sz="1800" i="1" dirty="0" smtClean="0">
                <a:solidFill>
                  <a:schemeClr val="tx1"/>
                </a:solidFill>
              </a:rPr>
              <a:t> </a:t>
            </a:r>
            <a:r>
              <a:rPr lang="en-US" sz="1800" i="1" dirty="0" err="1">
                <a:solidFill>
                  <a:schemeClr val="tx1"/>
                </a:solidFill>
              </a:rPr>
              <a:t>istilah</a:t>
            </a:r>
            <a:r>
              <a:rPr lang="en-US" sz="1800" i="1" dirty="0">
                <a:solidFill>
                  <a:schemeClr val="tx1"/>
                </a:solidFill>
              </a:rPr>
              <a:t> </a:t>
            </a:r>
            <a:r>
              <a:rPr lang="en-US" sz="1800" i="1" dirty="0" err="1">
                <a:solidFill>
                  <a:schemeClr val="tx1"/>
                </a:solidFill>
              </a:rPr>
              <a:t>untuk</a:t>
            </a:r>
            <a:r>
              <a:rPr lang="en-US" sz="1800" i="1" dirty="0">
                <a:solidFill>
                  <a:schemeClr val="tx1"/>
                </a:solidFill>
              </a:rPr>
              <a:t> orang yang </a:t>
            </a:r>
            <a:r>
              <a:rPr lang="en-US" sz="1800" i="1" dirty="0" err="1">
                <a:solidFill>
                  <a:schemeClr val="tx1"/>
                </a:solidFill>
              </a:rPr>
              <a:t>tidak</a:t>
            </a:r>
            <a:r>
              <a:rPr lang="en-US" sz="1800" i="1" dirty="0">
                <a:solidFill>
                  <a:schemeClr val="tx1"/>
                </a:solidFill>
              </a:rPr>
              <a:t> </a:t>
            </a:r>
            <a:r>
              <a:rPr lang="en-US" sz="1800" i="1" dirty="0" err="1">
                <a:solidFill>
                  <a:schemeClr val="tx1"/>
                </a:solidFill>
              </a:rPr>
              <a:t>bekerja</a:t>
            </a:r>
            <a:r>
              <a:rPr lang="en-US" sz="1800" i="1" dirty="0">
                <a:solidFill>
                  <a:schemeClr val="tx1"/>
                </a:solidFill>
              </a:rPr>
              <a:t> </a:t>
            </a:r>
            <a:r>
              <a:rPr lang="en-US" sz="1800" i="1" dirty="0" err="1">
                <a:solidFill>
                  <a:schemeClr val="tx1"/>
                </a:solidFill>
              </a:rPr>
              <a:t>sama</a:t>
            </a:r>
            <a:r>
              <a:rPr lang="en-US" sz="1800" i="1" dirty="0">
                <a:solidFill>
                  <a:schemeClr val="tx1"/>
                </a:solidFill>
              </a:rPr>
              <a:t> </a:t>
            </a:r>
            <a:r>
              <a:rPr lang="en-US" sz="1800" i="1" dirty="0" err="1">
                <a:solidFill>
                  <a:schemeClr val="tx1"/>
                </a:solidFill>
              </a:rPr>
              <a:t>sekali</a:t>
            </a:r>
            <a:r>
              <a:rPr lang="en-US" sz="1800" i="1" dirty="0">
                <a:solidFill>
                  <a:schemeClr val="tx1"/>
                </a:solidFill>
              </a:rPr>
              <a:t>, </a:t>
            </a:r>
            <a:r>
              <a:rPr lang="en-US" sz="1800" i="1" dirty="0" err="1">
                <a:solidFill>
                  <a:schemeClr val="tx1"/>
                </a:solidFill>
              </a:rPr>
              <a:t>sedang</a:t>
            </a:r>
            <a:r>
              <a:rPr lang="en-US" sz="1800" i="1" dirty="0">
                <a:solidFill>
                  <a:schemeClr val="tx1"/>
                </a:solidFill>
              </a:rPr>
              <a:t> </a:t>
            </a:r>
            <a:r>
              <a:rPr lang="en-US" sz="1800" i="1" dirty="0" err="1">
                <a:solidFill>
                  <a:schemeClr val="tx1"/>
                </a:solidFill>
              </a:rPr>
              <a:t>mencari</a:t>
            </a:r>
            <a:r>
              <a:rPr lang="en-US" sz="1800" i="1" dirty="0">
                <a:solidFill>
                  <a:schemeClr val="tx1"/>
                </a:solidFill>
              </a:rPr>
              <a:t> </a:t>
            </a:r>
            <a:r>
              <a:rPr lang="en-US" sz="1800" i="1" dirty="0" err="1">
                <a:solidFill>
                  <a:schemeClr val="tx1"/>
                </a:solidFill>
              </a:rPr>
              <a:t>kerja</a:t>
            </a:r>
            <a:r>
              <a:rPr lang="en-US" sz="1800" i="1" dirty="0">
                <a:solidFill>
                  <a:schemeClr val="tx1"/>
                </a:solidFill>
              </a:rPr>
              <a:t>, </a:t>
            </a:r>
            <a:r>
              <a:rPr lang="en-US" sz="1800" i="1" dirty="0" err="1">
                <a:solidFill>
                  <a:schemeClr val="tx1"/>
                </a:solidFill>
              </a:rPr>
              <a:t>bekerja</a:t>
            </a:r>
            <a:r>
              <a:rPr lang="en-US" sz="1800" i="1" dirty="0">
                <a:solidFill>
                  <a:schemeClr val="tx1"/>
                </a:solidFill>
              </a:rPr>
              <a:t> </a:t>
            </a:r>
            <a:r>
              <a:rPr lang="en-US" sz="1800" i="1" dirty="0" err="1">
                <a:solidFill>
                  <a:schemeClr val="tx1"/>
                </a:solidFill>
              </a:rPr>
              <a:t>kurang</a:t>
            </a:r>
            <a:r>
              <a:rPr lang="en-US" sz="1800" i="1" dirty="0">
                <a:solidFill>
                  <a:schemeClr val="tx1"/>
                </a:solidFill>
              </a:rPr>
              <a:t> </a:t>
            </a:r>
            <a:r>
              <a:rPr lang="en-US" sz="1800" i="1" dirty="0" err="1">
                <a:solidFill>
                  <a:schemeClr val="tx1"/>
                </a:solidFill>
              </a:rPr>
              <a:t>dari</a:t>
            </a:r>
            <a:r>
              <a:rPr lang="en-US" sz="1800" i="1" dirty="0">
                <a:solidFill>
                  <a:schemeClr val="tx1"/>
                </a:solidFill>
              </a:rPr>
              <a:t> </a:t>
            </a:r>
            <a:r>
              <a:rPr lang="en-US" sz="1800" i="1" dirty="0" err="1">
                <a:solidFill>
                  <a:schemeClr val="tx1"/>
                </a:solidFill>
              </a:rPr>
              <a:t>dua</a:t>
            </a:r>
            <a:r>
              <a:rPr lang="en-US" sz="1800" i="1" dirty="0">
                <a:solidFill>
                  <a:schemeClr val="tx1"/>
                </a:solidFill>
              </a:rPr>
              <a:t> </a:t>
            </a:r>
            <a:r>
              <a:rPr lang="en-US" sz="1800" i="1" dirty="0" err="1">
                <a:solidFill>
                  <a:schemeClr val="tx1"/>
                </a:solidFill>
              </a:rPr>
              <a:t>hari</a:t>
            </a:r>
            <a:r>
              <a:rPr lang="en-US" sz="1800" i="1" dirty="0">
                <a:solidFill>
                  <a:schemeClr val="tx1"/>
                </a:solidFill>
              </a:rPr>
              <a:t> </a:t>
            </a:r>
            <a:r>
              <a:rPr lang="en-US" sz="1800" i="1" dirty="0" err="1">
                <a:solidFill>
                  <a:schemeClr val="tx1"/>
                </a:solidFill>
              </a:rPr>
              <a:t>selama</a:t>
            </a:r>
            <a:r>
              <a:rPr lang="en-US" sz="1800" i="1" dirty="0">
                <a:solidFill>
                  <a:schemeClr val="tx1"/>
                </a:solidFill>
              </a:rPr>
              <a:t> </a:t>
            </a:r>
            <a:r>
              <a:rPr lang="en-US" sz="1800" i="1" dirty="0" err="1">
                <a:solidFill>
                  <a:schemeClr val="tx1"/>
                </a:solidFill>
              </a:rPr>
              <a:t>seminggu</a:t>
            </a:r>
            <a:r>
              <a:rPr lang="en-US" sz="1800" i="1" dirty="0">
                <a:solidFill>
                  <a:schemeClr val="tx1"/>
                </a:solidFill>
              </a:rPr>
              <a:t>, </a:t>
            </a:r>
            <a:r>
              <a:rPr lang="en-US" sz="1800" i="1" dirty="0" err="1">
                <a:solidFill>
                  <a:schemeClr val="tx1"/>
                </a:solidFill>
              </a:rPr>
              <a:t>atau</a:t>
            </a:r>
            <a:r>
              <a:rPr lang="en-US" sz="1800" i="1" dirty="0">
                <a:solidFill>
                  <a:schemeClr val="tx1"/>
                </a:solidFill>
              </a:rPr>
              <a:t> </a:t>
            </a:r>
            <a:r>
              <a:rPr lang="en-US" sz="1800" i="1" dirty="0" err="1">
                <a:solidFill>
                  <a:schemeClr val="tx1"/>
                </a:solidFill>
              </a:rPr>
              <a:t>seseorang</a:t>
            </a:r>
            <a:r>
              <a:rPr lang="en-US" sz="1800" i="1" dirty="0">
                <a:solidFill>
                  <a:schemeClr val="tx1"/>
                </a:solidFill>
              </a:rPr>
              <a:t> yang </a:t>
            </a:r>
            <a:r>
              <a:rPr lang="en-US" sz="1800" i="1" dirty="0" err="1">
                <a:solidFill>
                  <a:schemeClr val="tx1"/>
                </a:solidFill>
              </a:rPr>
              <a:t>sedang</a:t>
            </a:r>
            <a:r>
              <a:rPr lang="en-US" sz="1800" i="1" dirty="0">
                <a:solidFill>
                  <a:schemeClr val="tx1"/>
                </a:solidFill>
              </a:rPr>
              <a:t> </a:t>
            </a:r>
            <a:r>
              <a:rPr lang="en-US" sz="1800" i="1" dirty="0" err="1">
                <a:solidFill>
                  <a:schemeClr val="tx1"/>
                </a:solidFill>
              </a:rPr>
              <a:t>berusaha</a:t>
            </a:r>
            <a:r>
              <a:rPr lang="en-US" sz="1800" i="1" dirty="0">
                <a:solidFill>
                  <a:schemeClr val="tx1"/>
                </a:solidFill>
              </a:rPr>
              <a:t> </a:t>
            </a:r>
            <a:r>
              <a:rPr lang="en-US" sz="1800" i="1" dirty="0" err="1">
                <a:solidFill>
                  <a:schemeClr val="tx1"/>
                </a:solidFill>
              </a:rPr>
              <a:t>mendapatkan</a:t>
            </a:r>
            <a:r>
              <a:rPr lang="en-US" sz="1800" i="1" dirty="0">
                <a:solidFill>
                  <a:schemeClr val="tx1"/>
                </a:solidFill>
              </a:rPr>
              <a:t> </a:t>
            </a:r>
            <a:r>
              <a:rPr lang="en-US" sz="1800" i="1" dirty="0" err="1">
                <a:solidFill>
                  <a:schemeClr val="tx1"/>
                </a:solidFill>
              </a:rPr>
              <a:t>pekerjaan</a:t>
            </a:r>
            <a:r>
              <a:rPr lang="en-US" sz="1800" i="1" dirty="0">
                <a:solidFill>
                  <a:schemeClr val="tx1"/>
                </a:solidFill>
              </a:rPr>
              <a:t> yang </a:t>
            </a:r>
            <a:r>
              <a:rPr lang="en-US" sz="1800" i="1" dirty="0" err="1">
                <a:solidFill>
                  <a:schemeClr val="tx1"/>
                </a:solidFill>
              </a:rPr>
              <a:t>layak</a:t>
            </a:r>
            <a:r>
              <a:rPr lang="en-US" sz="1800" i="1" dirty="0">
                <a:solidFill>
                  <a:schemeClr val="tx1"/>
                </a:solidFill>
              </a:rPr>
              <a:t>. </a:t>
            </a:r>
            <a:endParaRPr lang="en-US" sz="1800" i="1" dirty="0" smtClean="0">
              <a:solidFill>
                <a:schemeClr val="tx1"/>
              </a:solidFill>
            </a:endParaRPr>
          </a:p>
        </p:txBody>
      </p:sp>
      <p:sp>
        <p:nvSpPr>
          <p:cNvPr id="8" name="Horizontal Scroll 7"/>
          <p:cNvSpPr/>
          <p:nvPr/>
        </p:nvSpPr>
        <p:spPr>
          <a:xfrm>
            <a:off x="76200" y="43543"/>
            <a:ext cx="4953000" cy="1428750"/>
          </a:xfrm>
          <a:prstGeom prst="horizontalScroll">
            <a:avLst>
              <a:gd name="adj" fmla="val 18143"/>
            </a:avLst>
          </a:prstGeom>
          <a:blipFill dpi="0" rotWithShape="1">
            <a:blip r:embed="rId3"/>
            <a:srcRect/>
            <a:stretch>
              <a:fillRect/>
            </a:stretch>
          </a:blip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pc="600" dirty="0" smtClean="0">
                <a:solidFill>
                  <a:srgbClr val="981B02"/>
                </a:solidFill>
                <a:latin typeface="Consolas" pitchFamily="49" charset="0"/>
                <a:cs typeface="Consolas" pitchFamily="49" charset="0"/>
              </a:rPr>
              <a:t>PENGANGGURAN</a:t>
            </a:r>
            <a:endParaRPr lang="en-US" sz="3200" spc="600" dirty="0">
              <a:solidFill>
                <a:srgbClr val="981B02"/>
              </a:solidFill>
              <a:latin typeface="Consolas" pitchFamily="49" charset="0"/>
              <a:cs typeface="Consolas" pitchFamily="49" charset="0"/>
            </a:endParaRPr>
          </a:p>
        </p:txBody>
      </p:sp>
      <p:pic>
        <p:nvPicPr>
          <p:cNvPr id="12" name="Google Shape;222;p33"/>
          <p:cNvPicPr preferRelativeResize="0"/>
          <p:nvPr/>
        </p:nvPicPr>
        <p:blipFill>
          <a:blip r:embed="rId4">
            <a:alphaModFix amt="56000"/>
          </a:blip>
          <a:stretch>
            <a:fillRect/>
          </a:stretch>
        </p:blipFill>
        <p:spPr>
          <a:xfrm rot="10800000">
            <a:off x="214774" y="1745948"/>
            <a:ext cx="4281025" cy="292401"/>
          </a:xfrm>
          <a:prstGeom prst="rect">
            <a:avLst/>
          </a:prstGeom>
          <a:noFill/>
          <a:ln>
            <a:noFill/>
          </a:ln>
        </p:spPr>
      </p:pic>
      <p:sp>
        <p:nvSpPr>
          <p:cNvPr id="11" name="TextBox 10"/>
          <p:cNvSpPr txBox="1"/>
          <p:nvPr/>
        </p:nvSpPr>
        <p:spPr>
          <a:xfrm>
            <a:off x="54428" y="1320801"/>
            <a:ext cx="4974772" cy="523220"/>
          </a:xfrm>
          <a:prstGeom prst="rect">
            <a:avLst/>
          </a:prstGeom>
          <a:noFill/>
        </p:spPr>
        <p:txBody>
          <a:bodyPr wrap="square" rtlCol="0">
            <a:spAutoFit/>
          </a:bodyPr>
          <a:lstStyle/>
          <a:p>
            <a:r>
              <a:rPr lang="en-US" sz="2800" dirty="0" err="1" smtClean="0">
                <a:solidFill>
                  <a:srgbClr val="981B02"/>
                </a:solidFill>
                <a:latin typeface="Comic Sans MS" pitchFamily="66" charset="0"/>
              </a:rPr>
              <a:t>Apa</a:t>
            </a:r>
            <a:r>
              <a:rPr lang="en-US" sz="2800" dirty="0" smtClean="0">
                <a:solidFill>
                  <a:srgbClr val="981B02"/>
                </a:solidFill>
                <a:latin typeface="Comic Sans MS" pitchFamily="66" charset="0"/>
              </a:rPr>
              <a:t> </a:t>
            </a:r>
            <a:r>
              <a:rPr lang="en-US" sz="2800" dirty="0" err="1" smtClean="0">
                <a:solidFill>
                  <a:srgbClr val="981B02"/>
                </a:solidFill>
                <a:latin typeface="Comic Sans MS" pitchFamily="66" charset="0"/>
              </a:rPr>
              <a:t>Itu</a:t>
            </a:r>
            <a:r>
              <a:rPr lang="en-US" sz="2800" dirty="0" smtClean="0">
                <a:solidFill>
                  <a:srgbClr val="981B02"/>
                </a:solidFill>
                <a:latin typeface="Comic Sans MS" pitchFamily="66" charset="0"/>
              </a:rPr>
              <a:t> </a:t>
            </a:r>
            <a:r>
              <a:rPr lang="en-US" sz="2800" dirty="0" err="1" smtClean="0">
                <a:solidFill>
                  <a:srgbClr val="981B02"/>
                </a:solidFill>
                <a:latin typeface="Comic Sans MS" pitchFamily="66" charset="0"/>
              </a:rPr>
              <a:t>Pengangguran</a:t>
            </a:r>
            <a:r>
              <a:rPr lang="en-US" sz="2800" dirty="0" smtClean="0">
                <a:solidFill>
                  <a:srgbClr val="981B02"/>
                </a:solidFill>
                <a:latin typeface="Comic Sans MS" pitchFamily="66" charset="0"/>
              </a:rPr>
              <a:t>?</a:t>
            </a:r>
            <a:endParaRPr lang="en-US" sz="2800" dirty="0">
              <a:solidFill>
                <a:srgbClr val="981B02"/>
              </a:solidFill>
              <a:latin typeface="Comic Sans MS" pitchFamily="66" charset="0"/>
            </a:endParaRPr>
          </a:p>
        </p:txBody>
      </p:sp>
      <p:sp>
        <p:nvSpPr>
          <p:cNvPr id="15" name="Rectangle 14"/>
          <p:cNvSpPr/>
          <p:nvPr/>
        </p:nvSpPr>
        <p:spPr>
          <a:xfrm>
            <a:off x="5334000" y="948978"/>
            <a:ext cx="3505200" cy="2994372"/>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prstClr val="white"/>
                </a:solidFill>
              </a:rPr>
              <a:t> </a:t>
            </a:r>
            <a:r>
              <a:rPr lang="en-US" sz="1600" dirty="0">
                <a:solidFill>
                  <a:prstClr val="black"/>
                </a:solidFill>
              </a:rPr>
              <a:t>Orang yang </a:t>
            </a:r>
            <a:r>
              <a:rPr lang="en-US" sz="1600" dirty="0" err="1">
                <a:solidFill>
                  <a:prstClr val="black"/>
                </a:solidFill>
              </a:rPr>
              <a:t>sedang</a:t>
            </a:r>
            <a:r>
              <a:rPr lang="en-US" sz="1600" dirty="0">
                <a:solidFill>
                  <a:prstClr val="black"/>
                </a:solidFill>
              </a:rPr>
              <a:t> </a:t>
            </a:r>
            <a:r>
              <a:rPr lang="en-US" sz="1600" dirty="0" err="1">
                <a:solidFill>
                  <a:prstClr val="black"/>
                </a:solidFill>
              </a:rPr>
              <a:t>mencari</a:t>
            </a:r>
            <a:r>
              <a:rPr lang="en-US" sz="1600" dirty="0">
                <a:solidFill>
                  <a:prstClr val="black"/>
                </a:solidFill>
              </a:rPr>
              <a:t> </a:t>
            </a:r>
            <a:r>
              <a:rPr lang="en-US" sz="1600" dirty="0" err="1">
                <a:solidFill>
                  <a:prstClr val="black"/>
                </a:solidFill>
              </a:rPr>
              <a:t>pekerjaan</a:t>
            </a:r>
            <a:r>
              <a:rPr lang="en-US" sz="1600" dirty="0">
                <a:solidFill>
                  <a:prstClr val="black"/>
                </a:solidFill>
              </a:rPr>
              <a:t>  </a:t>
            </a:r>
            <a:r>
              <a:rPr lang="en-US" sz="1600" dirty="0" smtClean="0">
                <a:solidFill>
                  <a:prstClr val="black"/>
                </a:solidFill>
              </a:rPr>
              <a:t>  </a:t>
            </a:r>
            <a:r>
              <a:rPr lang="en-US" sz="1600" dirty="0">
                <a:solidFill>
                  <a:prstClr val="black"/>
                </a:solidFill>
              </a:rPr>
              <a:t> </a:t>
            </a:r>
            <a:r>
              <a:rPr lang="en-US" sz="1600" dirty="0" smtClean="0">
                <a:solidFill>
                  <a:prstClr val="black"/>
                </a:solidFill>
              </a:rPr>
              <a:t> </a:t>
            </a:r>
          </a:p>
          <a:p>
            <a:r>
              <a:rPr lang="en-US" sz="1600" dirty="0">
                <a:solidFill>
                  <a:prstClr val="black"/>
                </a:solidFill>
              </a:rPr>
              <a:t> </a:t>
            </a:r>
            <a:r>
              <a:rPr lang="en-US" sz="1600" dirty="0" smtClean="0">
                <a:solidFill>
                  <a:prstClr val="black"/>
                </a:solidFill>
              </a:rPr>
              <a:t> </a:t>
            </a:r>
            <a:r>
              <a:rPr lang="en-US" sz="1600" dirty="0" err="1" smtClean="0">
                <a:solidFill>
                  <a:prstClr val="black"/>
                </a:solidFill>
              </a:rPr>
              <a:t>dan</a:t>
            </a:r>
            <a:r>
              <a:rPr lang="en-US" sz="1600" dirty="0" smtClean="0">
                <a:solidFill>
                  <a:prstClr val="black"/>
                </a:solidFill>
              </a:rPr>
              <a:t> </a:t>
            </a:r>
            <a:r>
              <a:rPr lang="en-US" sz="1600" dirty="0">
                <a:solidFill>
                  <a:prstClr val="black"/>
                </a:solidFill>
              </a:rPr>
              <a:t>orang yang </a:t>
            </a:r>
            <a:r>
              <a:rPr lang="en-US" sz="1600" dirty="0" err="1">
                <a:solidFill>
                  <a:prstClr val="black"/>
                </a:solidFill>
              </a:rPr>
              <a:t>bekerja</a:t>
            </a:r>
            <a:r>
              <a:rPr lang="en-US" sz="1600" dirty="0">
                <a:solidFill>
                  <a:prstClr val="black"/>
                </a:solidFill>
              </a:rPr>
              <a:t> </a:t>
            </a:r>
            <a:r>
              <a:rPr lang="en-US" sz="1600" dirty="0" err="1">
                <a:solidFill>
                  <a:prstClr val="black"/>
                </a:solidFill>
              </a:rPr>
              <a:t>namun</a:t>
            </a:r>
            <a:r>
              <a:rPr lang="en-US" sz="1600" dirty="0">
                <a:solidFill>
                  <a:prstClr val="black"/>
                </a:solidFill>
              </a:rPr>
              <a:t> </a:t>
            </a:r>
            <a:endParaRPr lang="en-US" sz="1600" dirty="0" smtClean="0">
              <a:solidFill>
                <a:prstClr val="black"/>
              </a:solidFill>
            </a:endParaRPr>
          </a:p>
          <a:p>
            <a:r>
              <a:rPr lang="en-US" sz="1600" dirty="0" smtClean="0">
                <a:solidFill>
                  <a:prstClr val="black"/>
                </a:solidFill>
              </a:rPr>
              <a:t>  </a:t>
            </a:r>
            <a:r>
              <a:rPr lang="en-US" sz="1600" dirty="0" err="1" smtClean="0">
                <a:solidFill>
                  <a:prstClr val="black"/>
                </a:solidFill>
              </a:rPr>
              <a:t>perkerjaannya</a:t>
            </a:r>
            <a:r>
              <a:rPr lang="en-US" sz="1600" dirty="0" smtClean="0">
                <a:solidFill>
                  <a:prstClr val="black"/>
                </a:solidFill>
              </a:rPr>
              <a:t> </a:t>
            </a:r>
            <a:r>
              <a:rPr lang="en-US" sz="1600" dirty="0" err="1">
                <a:solidFill>
                  <a:prstClr val="black"/>
                </a:solidFill>
              </a:rPr>
              <a:t>tidak</a:t>
            </a:r>
            <a:r>
              <a:rPr lang="en-US" sz="1600" dirty="0">
                <a:solidFill>
                  <a:prstClr val="black"/>
                </a:solidFill>
              </a:rPr>
              <a:t> </a:t>
            </a:r>
            <a:r>
              <a:rPr lang="en-US" sz="1600" dirty="0" err="1">
                <a:solidFill>
                  <a:prstClr val="black"/>
                </a:solidFill>
              </a:rPr>
              <a:t>produktif</a:t>
            </a:r>
            <a:r>
              <a:rPr lang="en-US" sz="1600" dirty="0">
                <a:solidFill>
                  <a:prstClr val="black"/>
                </a:solidFill>
              </a:rPr>
              <a:t> pun </a:t>
            </a:r>
            <a:endParaRPr lang="en-US" sz="1600" dirty="0" smtClean="0">
              <a:solidFill>
                <a:prstClr val="black"/>
              </a:solidFill>
            </a:endParaRPr>
          </a:p>
          <a:p>
            <a:r>
              <a:rPr lang="en-US" sz="1600" dirty="0">
                <a:solidFill>
                  <a:prstClr val="black"/>
                </a:solidFill>
              </a:rPr>
              <a:t> </a:t>
            </a:r>
            <a:r>
              <a:rPr lang="en-US" sz="1600" dirty="0" smtClean="0">
                <a:solidFill>
                  <a:prstClr val="black"/>
                </a:solidFill>
              </a:rPr>
              <a:t> </a:t>
            </a:r>
            <a:r>
              <a:rPr lang="en-US" sz="1600" dirty="0" err="1" smtClean="0">
                <a:solidFill>
                  <a:prstClr val="black"/>
                </a:solidFill>
              </a:rPr>
              <a:t>dapat</a:t>
            </a:r>
            <a:r>
              <a:rPr lang="en-US" sz="1600" dirty="0" smtClean="0">
                <a:solidFill>
                  <a:prstClr val="black"/>
                </a:solidFill>
              </a:rPr>
              <a:t> </a:t>
            </a:r>
            <a:r>
              <a:rPr lang="en-US" sz="1600" dirty="0" err="1">
                <a:solidFill>
                  <a:prstClr val="black"/>
                </a:solidFill>
              </a:rPr>
              <a:t>dikategorikan</a:t>
            </a:r>
            <a:r>
              <a:rPr lang="en-US" sz="1600" dirty="0">
                <a:solidFill>
                  <a:prstClr val="black"/>
                </a:solidFill>
              </a:rPr>
              <a:t> </a:t>
            </a:r>
            <a:r>
              <a:rPr lang="en-US" sz="1600" dirty="0" err="1">
                <a:solidFill>
                  <a:prstClr val="black"/>
                </a:solidFill>
              </a:rPr>
              <a:t>sebagai</a:t>
            </a:r>
            <a:r>
              <a:rPr lang="en-US" sz="1600" dirty="0">
                <a:solidFill>
                  <a:prstClr val="black"/>
                </a:solidFill>
              </a:rPr>
              <a:t> </a:t>
            </a:r>
            <a:endParaRPr lang="en-US" sz="1600" dirty="0" smtClean="0">
              <a:solidFill>
                <a:prstClr val="black"/>
              </a:solidFill>
            </a:endParaRPr>
          </a:p>
          <a:p>
            <a:r>
              <a:rPr lang="en-US" sz="1600" dirty="0">
                <a:solidFill>
                  <a:prstClr val="black"/>
                </a:solidFill>
              </a:rPr>
              <a:t> </a:t>
            </a:r>
            <a:r>
              <a:rPr lang="en-US" sz="1600" dirty="0" smtClean="0">
                <a:solidFill>
                  <a:prstClr val="black"/>
                </a:solidFill>
              </a:rPr>
              <a:t> </a:t>
            </a:r>
            <a:r>
              <a:rPr lang="en-US" sz="1600" dirty="0" err="1" smtClean="0">
                <a:solidFill>
                  <a:prstClr val="black"/>
                </a:solidFill>
              </a:rPr>
              <a:t>pengangguran</a:t>
            </a:r>
            <a:r>
              <a:rPr lang="en-US" sz="1400" dirty="0" smtClean="0">
                <a:solidFill>
                  <a:prstClr val="black"/>
                </a:solidFill>
              </a:rPr>
              <a:t>.</a:t>
            </a:r>
          </a:p>
          <a:p>
            <a:endParaRPr lang="en-US" sz="1400" dirty="0" smtClean="0">
              <a:solidFill>
                <a:prstClr val="black"/>
              </a:solidFill>
            </a:endParaRPr>
          </a:p>
          <a:p>
            <a:r>
              <a:rPr lang="en-US" sz="1400" dirty="0" smtClean="0">
                <a:solidFill>
                  <a:prstClr val="black"/>
                </a:solidFill>
              </a:rPr>
              <a:t> </a:t>
            </a:r>
            <a:r>
              <a:rPr lang="en-US" sz="1600" b="1" dirty="0" err="1">
                <a:solidFill>
                  <a:prstClr val="black"/>
                </a:solidFill>
              </a:rPr>
              <a:t>Pengangguran</a:t>
            </a:r>
            <a:r>
              <a:rPr lang="en-US" sz="1600" dirty="0">
                <a:solidFill>
                  <a:prstClr val="black"/>
                </a:solidFill>
              </a:rPr>
              <a:t> </a:t>
            </a:r>
            <a:r>
              <a:rPr lang="en-US" sz="1600" dirty="0" err="1">
                <a:solidFill>
                  <a:prstClr val="black"/>
                </a:solidFill>
              </a:rPr>
              <a:t>adalah</a:t>
            </a:r>
            <a:r>
              <a:rPr lang="en-US" sz="1600" dirty="0">
                <a:solidFill>
                  <a:prstClr val="black"/>
                </a:solidFill>
              </a:rPr>
              <a:t> orang yang </a:t>
            </a:r>
            <a:endParaRPr lang="en-US" sz="1600" dirty="0" smtClean="0">
              <a:solidFill>
                <a:prstClr val="black"/>
              </a:solidFill>
            </a:endParaRPr>
          </a:p>
          <a:p>
            <a:r>
              <a:rPr lang="en-US" sz="1600" dirty="0">
                <a:solidFill>
                  <a:prstClr val="black"/>
                </a:solidFill>
              </a:rPr>
              <a:t> </a:t>
            </a:r>
            <a:r>
              <a:rPr lang="en-US" sz="1600" dirty="0" err="1" smtClean="0">
                <a:solidFill>
                  <a:prstClr val="black"/>
                </a:solidFill>
              </a:rPr>
              <a:t>masuk</a:t>
            </a:r>
            <a:r>
              <a:rPr lang="en-US" sz="1600" dirty="0" smtClean="0">
                <a:solidFill>
                  <a:prstClr val="black"/>
                </a:solidFill>
              </a:rPr>
              <a:t> </a:t>
            </a:r>
            <a:r>
              <a:rPr lang="en-US" sz="1600" dirty="0" err="1">
                <a:solidFill>
                  <a:prstClr val="black"/>
                </a:solidFill>
              </a:rPr>
              <a:t>dalam</a:t>
            </a:r>
            <a:r>
              <a:rPr lang="en-US" sz="1600" dirty="0">
                <a:solidFill>
                  <a:prstClr val="black"/>
                </a:solidFill>
              </a:rPr>
              <a:t> </a:t>
            </a:r>
            <a:r>
              <a:rPr lang="en-US" sz="1600" dirty="0" err="1">
                <a:solidFill>
                  <a:prstClr val="black"/>
                </a:solidFill>
              </a:rPr>
              <a:t>angkatan</a:t>
            </a:r>
            <a:r>
              <a:rPr lang="en-US" sz="1600" dirty="0">
                <a:solidFill>
                  <a:prstClr val="black"/>
                </a:solidFill>
              </a:rPr>
              <a:t> </a:t>
            </a:r>
            <a:r>
              <a:rPr lang="en-US" sz="1600" dirty="0" err="1">
                <a:solidFill>
                  <a:prstClr val="black"/>
                </a:solidFill>
              </a:rPr>
              <a:t>kerja</a:t>
            </a:r>
            <a:r>
              <a:rPr lang="en-US" sz="1600" dirty="0">
                <a:solidFill>
                  <a:prstClr val="black"/>
                </a:solidFill>
              </a:rPr>
              <a:t> (15 </a:t>
            </a:r>
            <a:r>
              <a:rPr lang="en-US" sz="1600" dirty="0" err="1">
                <a:solidFill>
                  <a:prstClr val="black"/>
                </a:solidFill>
              </a:rPr>
              <a:t>sampai</a:t>
            </a:r>
            <a:r>
              <a:rPr lang="en-US" sz="1600" dirty="0">
                <a:solidFill>
                  <a:prstClr val="black"/>
                </a:solidFill>
              </a:rPr>
              <a:t> </a:t>
            </a:r>
            <a:r>
              <a:rPr lang="en-US" sz="1600" dirty="0" smtClean="0">
                <a:solidFill>
                  <a:prstClr val="black"/>
                </a:solidFill>
              </a:rPr>
              <a:t> 64 </a:t>
            </a:r>
            <a:r>
              <a:rPr lang="en-US" sz="1600" dirty="0" err="1">
                <a:solidFill>
                  <a:prstClr val="black"/>
                </a:solidFill>
              </a:rPr>
              <a:t>tahun</a:t>
            </a:r>
            <a:r>
              <a:rPr lang="en-US" sz="1600" dirty="0">
                <a:solidFill>
                  <a:prstClr val="black"/>
                </a:solidFill>
              </a:rPr>
              <a:t>) yang </a:t>
            </a:r>
            <a:r>
              <a:rPr lang="en-US" sz="1600" dirty="0" err="1">
                <a:solidFill>
                  <a:prstClr val="black"/>
                </a:solidFill>
              </a:rPr>
              <a:t>sedang</a:t>
            </a:r>
            <a:r>
              <a:rPr lang="en-US" sz="1600" dirty="0">
                <a:solidFill>
                  <a:prstClr val="black"/>
                </a:solidFill>
              </a:rPr>
              <a:t> </a:t>
            </a:r>
            <a:r>
              <a:rPr lang="en-US" sz="1600" dirty="0" err="1">
                <a:solidFill>
                  <a:prstClr val="black"/>
                </a:solidFill>
              </a:rPr>
              <a:t>mencari</a:t>
            </a:r>
            <a:r>
              <a:rPr lang="en-US" sz="1600" dirty="0">
                <a:solidFill>
                  <a:prstClr val="black"/>
                </a:solidFill>
              </a:rPr>
              <a:t> </a:t>
            </a:r>
            <a:endParaRPr lang="en-US" sz="1600" dirty="0" smtClean="0">
              <a:solidFill>
                <a:prstClr val="black"/>
              </a:solidFill>
            </a:endParaRPr>
          </a:p>
          <a:p>
            <a:r>
              <a:rPr lang="en-US" sz="1600" dirty="0">
                <a:solidFill>
                  <a:prstClr val="black"/>
                </a:solidFill>
              </a:rPr>
              <a:t> </a:t>
            </a:r>
            <a:r>
              <a:rPr lang="en-US" sz="1600" dirty="0" err="1" smtClean="0">
                <a:solidFill>
                  <a:prstClr val="black"/>
                </a:solidFill>
              </a:rPr>
              <a:t>pekerjaan</a:t>
            </a:r>
            <a:r>
              <a:rPr lang="en-US" sz="1600" dirty="0" smtClean="0">
                <a:solidFill>
                  <a:prstClr val="black"/>
                </a:solidFill>
              </a:rPr>
              <a:t> </a:t>
            </a:r>
            <a:r>
              <a:rPr lang="en-US" sz="1600" dirty="0" err="1">
                <a:solidFill>
                  <a:prstClr val="black"/>
                </a:solidFill>
              </a:rPr>
              <a:t>dan</a:t>
            </a:r>
            <a:r>
              <a:rPr lang="en-US" sz="1600" dirty="0">
                <a:solidFill>
                  <a:prstClr val="black"/>
                </a:solidFill>
              </a:rPr>
              <a:t> </a:t>
            </a:r>
            <a:r>
              <a:rPr lang="en-US" sz="1600" dirty="0" err="1">
                <a:solidFill>
                  <a:prstClr val="black"/>
                </a:solidFill>
              </a:rPr>
              <a:t>belum</a:t>
            </a:r>
            <a:r>
              <a:rPr lang="en-US" sz="1600" dirty="0">
                <a:solidFill>
                  <a:prstClr val="black"/>
                </a:solidFill>
              </a:rPr>
              <a:t> </a:t>
            </a:r>
            <a:r>
              <a:rPr lang="en-US" sz="1600" dirty="0" err="1">
                <a:solidFill>
                  <a:prstClr val="black"/>
                </a:solidFill>
              </a:rPr>
              <a:t>mendapatkannya</a:t>
            </a:r>
            <a:r>
              <a:rPr lang="en-US" sz="1400" dirty="0">
                <a:solidFill>
                  <a:prstClr val="white"/>
                </a:solidFill>
              </a:rPr>
              <a:t>. </a:t>
            </a:r>
          </a:p>
        </p:txBody>
      </p:sp>
      <p:sp>
        <p:nvSpPr>
          <p:cNvPr id="21" name="Google Shape;224;p33"/>
          <p:cNvSpPr/>
          <p:nvPr/>
        </p:nvSpPr>
        <p:spPr>
          <a:xfrm rot="1251935">
            <a:off x="6072890" y="319986"/>
            <a:ext cx="1745113" cy="1047315"/>
          </a:xfrm>
          <a:custGeom>
            <a:avLst/>
            <a:gdLst/>
            <a:ahLst/>
            <a:cxnLst/>
            <a:rect l="l" t="t" r="r" b="b"/>
            <a:pathLst>
              <a:path w="44052" h="25961" extrusionOk="0">
                <a:moveTo>
                  <a:pt x="0" y="15402"/>
                </a:moveTo>
                <a:lnTo>
                  <a:pt x="40035" y="0"/>
                </a:lnTo>
                <a:cubicBezTo>
                  <a:pt x="40035" y="0"/>
                  <a:pt x="39175" y="1442"/>
                  <a:pt x="39491" y="2221"/>
                </a:cubicBezTo>
                <a:cubicBezTo>
                  <a:pt x="39806" y="2993"/>
                  <a:pt x="41434" y="3418"/>
                  <a:pt x="41434" y="3418"/>
                </a:cubicBezTo>
                <a:cubicBezTo>
                  <a:pt x="41434" y="3418"/>
                  <a:pt x="40574" y="5040"/>
                  <a:pt x="41047" y="5753"/>
                </a:cubicBezTo>
                <a:cubicBezTo>
                  <a:pt x="41521" y="6466"/>
                  <a:pt x="42609" y="7168"/>
                  <a:pt x="42609" y="7168"/>
                </a:cubicBezTo>
                <a:cubicBezTo>
                  <a:pt x="42609" y="7168"/>
                  <a:pt x="41510" y="9791"/>
                  <a:pt x="44051" y="10684"/>
                </a:cubicBezTo>
                <a:lnTo>
                  <a:pt x="4327" y="25960"/>
                </a:lnTo>
                <a:cubicBezTo>
                  <a:pt x="4327" y="25960"/>
                  <a:pt x="4958" y="24252"/>
                  <a:pt x="4703" y="23631"/>
                </a:cubicBezTo>
                <a:cubicBezTo>
                  <a:pt x="4447" y="23011"/>
                  <a:pt x="2885" y="22439"/>
                  <a:pt x="2885" y="22439"/>
                </a:cubicBezTo>
                <a:cubicBezTo>
                  <a:pt x="2885" y="22439"/>
                  <a:pt x="3767" y="20752"/>
                  <a:pt x="3380" y="19816"/>
                </a:cubicBezTo>
                <a:cubicBezTo>
                  <a:pt x="2999" y="18885"/>
                  <a:pt x="1524" y="18526"/>
                  <a:pt x="1524" y="18526"/>
                </a:cubicBezTo>
                <a:cubicBezTo>
                  <a:pt x="1524" y="18526"/>
                  <a:pt x="2237" y="17514"/>
                  <a:pt x="1873" y="16638"/>
                </a:cubicBezTo>
                <a:cubicBezTo>
                  <a:pt x="1513" y="15761"/>
                  <a:pt x="0" y="15402"/>
                  <a:pt x="0" y="15402"/>
                </a:cubicBezTo>
                <a:close/>
              </a:path>
            </a:pathLst>
          </a:custGeom>
          <a:solidFill>
            <a:srgbClr val="595959">
              <a:alpha val="26789"/>
            </a:srgbClr>
          </a:solidFill>
          <a:ln>
            <a:noFill/>
          </a:ln>
        </p:spPr>
        <p:txBody>
          <a:bodyPr spcFirstLastPara="1" wrap="square" lIns="91425" tIns="91425" rIns="91425" bIns="91425" anchor="ctr" anchorCtr="0">
            <a:noAutofit/>
          </a:bodyPr>
          <a:lstStyle/>
          <a:p>
            <a:endParaRPr>
              <a:solidFill>
                <a:prstClr val="black"/>
              </a:solidFill>
            </a:endParaRPr>
          </a:p>
        </p:txBody>
      </p:sp>
      <p:sp>
        <p:nvSpPr>
          <p:cNvPr id="10" name="Rectangle 2"/>
          <p:cNvSpPr>
            <a:spLocks noChangeArrowheads="1"/>
          </p:cNvSpPr>
          <p:nvPr/>
        </p:nvSpPr>
        <p:spPr bwMode="auto">
          <a:xfrm>
            <a:off x="6896100" y="4845122"/>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extLst>
      <p:ext uri="{BB962C8B-B14F-4D97-AF65-F5344CB8AC3E}">
        <p14:creationId xmlns:p14="http://schemas.microsoft.com/office/powerpoint/2010/main" val="8249202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6000" b="-126000"/>
          </a:stretch>
        </a:blipFill>
        <a:effectLst/>
      </p:bgPr>
    </p:bg>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648200" y="0"/>
            <a:ext cx="4495800" cy="5143500"/>
          </a:xfrm>
          <a:prstGeom prst="rect">
            <a:avLst/>
          </a:prstGeom>
        </p:spPr>
      </p:pic>
      <p:sp>
        <p:nvSpPr>
          <p:cNvPr id="5" name="TextBox 4"/>
          <p:cNvSpPr txBox="1"/>
          <p:nvPr/>
        </p:nvSpPr>
        <p:spPr>
          <a:xfrm>
            <a:off x="1143000" y="372128"/>
            <a:ext cx="7086600" cy="523220"/>
          </a:xfrm>
          <a:prstGeom prst="rect">
            <a:avLst/>
          </a:prstGeom>
          <a:noFill/>
        </p:spPr>
        <p:txBody>
          <a:bodyPr wrap="square" rtlCol="0">
            <a:spAutoFit/>
          </a:bodyPr>
          <a:lstStyle/>
          <a:p>
            <a:pPr algn="ctr"/>
            <a:r>
              <a:rPr lang="en-US" sz="2800" b="1" spc="300" dirty="0" err="1" smtClean="0">
                <a:solidFill>
                  <a:srgbClr val="981B02"/>
                </a:solidFill>
                <a:latin typeface="Consolas" pitchFamily="49" charset="0"/>
                <a:cs typeface="Consolas" pitchFamily="49" charset="0"/>
              </a:rPr>
              <a:t>Faktor</a:t>
            </a:r>
            <a:r>
              <a:rPr lang="en-US" sz="2800" b="1" spc="300" dirty="0" smtClean="0">
                <a:solidFill>
                  <a:srgbClr val="981B02"/>
                </a:solidFill>
                <a:latin typeface="Consolas" pitchFamily="49" charset="0"/>
                <a:cs typeface="Consolas" pitchFamily="49" charset="0"/>
              </a:rPr>
              <a:t> </a:t>
            </a:r>
            <a:r>
              <a:rPr lang="en-US" sz="2800" b="1" spc="300" dirty="0" err="1" smtClean="0">
                <a:solidFill>
                  <a:srgbClr val="981B02"/>
                </a:solidFill>
                <a:latin typeface="Consolas" pitchFamily="49" charset="0"/>
                <a:cs typeface="Consolas" pitchFamily="49" charset="0"/>
              </a:rPr>
              <a:t>Penyebab</a:t>
            </a:r>
            <a:r>
              <a:rPr lang="en-US" sz="2800" b="1" spc="300" dirty="0" smtClean="0">
                <a:solidFill>
                  <a:srgbClr val="981B02"/>
                </a:solidFill>
                <a:latin typeface="Consolas" pitchFamily="49" charset="0"/>
                <a:cs typeface="Consolas" pitchFamily="49" charset="0"/>
              </a:rPr>
              <a:t> </a:t>
            </a:r>
            <a:r>
              <a:rPr lang="en-US" sz="2800" b="1" spc="300" dirty="0" err="1" smtClean="0">
                <a:solidFill>
                  <a:srgbClr val="981B02"/>
                </a:solidFill>
                <a:latin typeface="Consolas" pitchFamily="49" charset="0"/>
                <a:cs typeface="Consolas" pitchFamily="49" charset="0"/>
              </a:rPr>
              <a:t>Pengangguran</a:t>
            </a:r>
            <a:endParaRPr lang="en-US" sz="2800" b="1" spc="300" dirty="0">
              <a:solidFill>
                <a:srgbClr val="981B02"/>
              </a:solidFill>
              <a:latin typeface="Consolas" pitchFamily="49" charset="0"/>
              <a:cs typeface="Consolas" pitchFamily="49" charset="0"/>
            </a:endParaRPr>
          </a:p>
        </p:txBody>
      </p:sp>
      <p:pic>
        <p:nvPicPr>
          <p:cNvPr id="6" name="Google Shape;222;p33"/>
          <p:cNvPicPr preferRelativeResize="0"/>
          <p:nvPr/>
        </p:nvPicPr>
        <p:blipFill>
          <a:blip r:embed="rId5">
            <a:alphaModFix amt="56000"/>
          </a:blip>
          <a:stretch>
            <a:fillRect/>
          </a:stretch>
        </p:blipFill>
        <p:spPr>
          <a:xfrm rot="10800000">
            <a:off x="1600200" y="819150"/>
            <a:ext cx="6096000" cy="292401"/>
          </a:xfrm>
          <a:prstGeom prst="rect">
            <a:avLst/>
          </a:prstGeom>
          <a:noFill/>
          <a:ln>
            <a:noFill/>
          </a:ln>
        </p:spPr>
      </p:pic>
      <p:sp>
        <p:nvSpPr>
          <p:cNvPr id="7" name="TextBox 6"/>
          <p:cNvSpPr txBox="1"/>
          <p:nvPr/>
        </p:nvSpPr>
        <p:spPr>
          <a:xfrm>
            <a:off x="304800" y="1207687"/>
            <a:ext cx="4114799" cy="3779758"/>
          </a:xfrm>
          <a:prstGeom prst="roundRect">
            <a:avLst/>
          </a:prstGeom>
          <a:noFill/>
          <a:ln>
            <a:solidFill>
              <a:srgbClr val="981B02"/>
            </a:solidFill>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FontTx/>
              <a:buAutoNum type="arabicPeriod"/>
            </a:pPr>
            <a:r>
              <a:rPr lang="id-ID" i="1" dirty="0" smtClean="0">
                <a:solidFill>
                  <a:prstClr val="black"/>
                </a:solidFill>
              </a:rPr>
              <a:t>Jumlah </a:t>
            </a:r>
            <a:r>
              <a:rPr lang="id-ID" i="1" dirty="0">
                <a:solidFill>
                  <a:prstClr val="black"/>
                </a:solidFill>
              </a:rPr>
              <a:t>Tenaga Kerja dan Jumlah Lapangan Pekerjaan Tidak </a:t>
            </a:r>
            <a:r>
              <a:rPr lang="id-ID" i="1" dirty="0" smtClean="0">
                <a:solidFill>
                  <a:prstClr val="black"/>
                </a:solidFill>
              </a:rPr>
              <a:t>Seimbang</a:t>
            </a:r>
            <a:r>
              <a:rPr lang="en-US" i="1" dirty="0" smtClean="0">
                <a:solidFill>
                  <a:prstClr val="black"/>
                </a:solidFill>
              </a:rPr>
              <a:t> (</a:t>
            </a:r>
            <a:r>
              <a:rPr lang="en-US" i="1" dirty="0" err="1" smtClean="0">
                <a:solidFill>
                  <a:prstClr val="black"/>
                </a:solidFill>
              </a:rPr>
              <a:t>lapangan</a:t>
            </a:r>
            <a:r>
              <a:rPr lang="en-US" i="1" dirty="0" smtClean="0">
                <a:solidFill>
                  <a:prstClr val="black"/>
                </a:solidFill>
              </a:rPr>
              <a:t> </a:t>
            </a:r>
            <a:r>
              <a:rPr lang="en-US" i="1" dirty="0" err="1" smtClean="0">
                <a:solidFill>
                  <a:prstClr val="black"/>
                </a:solidFill>
              </a:rPr>
              <a:t>kerja</a:t>
            </a:r>
            <a:r>
              <a:rPr lang="en-US" i="1" dirty="0" smtClean="0">
                <a:solidFill>
                  <a:prstClr val="black"/>
                </a:solidFill>
              </a:rPr>
              <a:t> </a:t>
            </a:r>
            <a:r>
              <a:rPr lang="en-US" i="1" dirty="0" err="1" smtClean="0">
                <a:solidFill>
                  <a:prstClr val="black"/>
                </a:solidFill>
              </a:rPr>
              <a:t>sedikit</a:t>
            </a:r>
            <a:r>
              <a:rPr lang="en-US" i="1" dirty="0" smtClean="0">
                <a:solidFill>
                  <a:prstClr val="black"/>
                </a:solidFill>
              </a:rPr>
              <a:t>)</a:t>
            </a:r>
          </a:p>
          <a:p>
            <a:pPr marL="342900" indent="-342900">
              <a:buFontTx/>
              <a:buAutoNum type="arabicPeriod"/>
            </a:pPr>
            <a:r>
              <a:rPr lang="en-US" i="1" dirty="0" err="1">
                <a:solidFill>
                  <a:prstClr val="black"/>
                </a:solidFill>
              </a:rPr>
              <a:t>Kemiskinan</a:t>
            </a:r>
            <a:r>
              <a:rPr lang="en-US" i="1" dirty="0">
                <a:solidFill>
                  <a:prstClr val="black"/>
                </a:solidFill>
              </a:rPr>
              <a:t> </a:t>
            </a:r>
            <a:endParaRPr lang="en-US" i="1" dirty="0" smtClean="0">
              <a:solidFill>
                <a:prstClr val="black"/>
              </a:solidFill>
            </a:endParaRPr>
          </a:p>
          <a:p>
            <a:pPr marL="342900" indent="-342900">
              <a:buFontTx/>
              <a:buAutoNum type="arabicPeriod"/>
            </a:pPr>
            <a:r>
              <a:rPr lang="en-US" i="1" dirty="0" err="1" smtClean="0">
                <a:solidFill>
                  <a:prstClr val="black"/>
                </a:solidFill>
              </a:rPr>
              <a:t>Rendahnya</a:t>
            </a:r>
            <a:r>
              <a:rPr lang="en-US" i="1" dirty="0" smtClean="0">
                <a:solidFill>
                  <a:prstClr val="black"/>
                </a:solidFill>
              </a:rPr>
              <a:t> </a:t>
            </a:r>
            <a:r>
              <a:rPr lang="en-US" i="1" dirty="0" err="1" smtClean="0">
                <a:solidFill>
                  <a:prstClr val="black"/>
                </a:solidFill>
              </a:rPr>
              <a:t>Pendidikan</a:t>
            </a:r>
            <a:r>
              <a:rPr lang="en-US" i="1" dirty="0" smtClean="0">
                <a:solidFill>
                  <a:prstClr val="black"/>
                </a:solidFill>
              </a:rPr>
              <a:t> </a:t>
            </a:r>
          </a:p>
          <a:p>
            <a:pPr marL="342900" indent="-342900">
              <a:buFontTx/>
              <a:buAutoNum type="arabicPeriod"/>
            </a:pPr>
            <a:r>
              <a:rPr lang="id-ID" i="1" dirty="0" smtClean="0">
                <a:solidFill>
                  <a:prstClr val="black"/>
                </a:solidFill>
              </a:rPr>
              <a:t>Keterampilan </a:t>
            </a:r>
            <a:r>
              <a:rPr lang="id-ID" i="1" dirty="0">
                <a:solidFill>
                  <a:prstClr val="black"/>
                </a:solidFill>
              </a:rPr>
              <a:t>dan </a:t>
            </a:r>
            <a:r>
              <a:rPr lang="en-US" i="1" dirty="0">
                <a:solidFill>
                  <a:prstClr val="black"/>
                </a:solidFill>
              </a:rPr>
              <a:t>p</a:t>
            </a:r>
            <a:r>
              <a:rPr lang="id-ID" i="1" dirty="0">
                <a:solidFill>
                  <a:prstClr val="black"/>
                </a:solidFill>
              </a:rPr>
              <a:t>engalaman </a:t>
            </a:r>
            <a:r>
              <a:rPr lang="en-US" i="1" dirty="0">
                <a:solidFill>
                  <a:prstClr val="black"/>
                </a:solidFill>
              </a:rPr>
              <a:t>p</a:t>
            </a:r>
            <a:r>
              <a:rPr lang="id-ID" i="1" dirty="0">
                <a:solidFill>
                  <a:prstClr val="black"/>
                </a:solidFill>
              </a:rPr>
              <a:t>emohon </a:t>
            </a:r>
            <a:r>
              <a:rPr lang="en-US" i="1" dirty="0">
                <a:solidFill>
                  <a:prstClr val="black"/>
                </a:solidFill>
              </a:rPr>
              <a:t>t</a:t>
            </a:r>
            <a:r>
              <a:rPr lang="id-ID" i="1" dirty="0">
                <a:solidFill>
                  <a:prstClr val="black"/>
                </a:solidFill>
              </a:rPr>
              <a:t>idak </a:t>
            </a:r>
            <a:r>
              <a:rPr lang="en-US" i="1" dirty="0">
                <a:solidFill>
                  <a:prstClr val="black"/>
                </a:solidFill>
              </a:rPr>
              <a:t>s</a:t>
            </a:r>
            <a:r>
              <a:rPr lang="id-ID" i="1" dirty="0">
                <a:solidFill>
                  <a:prstClr val="black"/>
                </a:solidFill>
              </a:rPr>
              <a:t>esuai </a:t>
            </a:r>
            <a:r>
              <a:rPr lang="en-US" i="1" dirty="0">
                <a:solidFill>
                  <a:prstClr val="black"/>
                </a:solidFill>
              </a:rPr>
              <a:t>k</a:t>
            </a:r>
            <a:r>
              <a:rPr lang="id-ID" i="1" dirty="0">
                <a:solidFill>
                  <a:prstClr val="black"/>
                </a:solidFill>
              </a:rPr>
              <a:t>riteria</a:t>
            </a:r>
            <a:endParaRPr lang="en-US" dirty="0" smtClean="0">
              <a:solidFill>
                <a:prstClr val="black"/>
              </a:solidFill>
            </a:endParaRPr>
          </a:p>
          <a:p>
            <a:pPr marL="342900" indent="-342900">
              <a:buFontTx/>
              <a:buAutoNum type="arabicPeriod"/>
            </a:pPr>
            <a:r>
              <a:rPr lang="en-US" i="1" dirty="0" err="1" smtClean="0">
                <a:solidFill>
                  <a:prstClr val="black"/>
                </a:solidFill>
              </a:rPr>
              <a:t>Kemajuan</a:t>
            </a:r>
            <a:r>
              <a:rPr lang="en-US" i="1" dirty="0" smtClean="0">
                <a:solidFill>
                  <a:prstClr val="black"/>
                </a:solidFill>
              </a:rPr>
              <a:t> </a:t>
            </a:r>
            <a:r>
              <a:rPr lang="en-US" i="1" dirty="0" err="1">
                <a:solidFill>
                  <a:prstClr val="black"/>
                </a:solidFill>
              </a:rPr>
              <a:t>teknologi</a:t>
            </a:r>
            <a:r>
              <a:rPr lang="en-US" i="1" dirty="0">
                <a:solidFill>
                  <a:prstClr val="black"/>
                </a:solidFill>
              </a:rPr>
              <a:t> </a:t>
            </a:r>
            <a:r>
              <a:rPr lang="en-US" i="1" dirty="0" err="1">
                <a:solidFill>
                  <a:prstClr val="black"/>
                </a:solidFill>
              </a:rPr>
              <a:t>dan</a:t>
            </a:r>
            <a:r>
              <a:rPr lang="en-US" i="1" dirty="0">
                <a:solidFill>
                  <a:prstClr val="black"/>
                </a:solidFill>
              </a:rPr>
              <a:t> </a:t>
            </a:r>
            <a:r>
              <a:rPr lang="en-US" i="1" dirty="0" err="1">
                <a:solidFill>
                  <a:prstClr val="black"/>
                </a:solidFill>
              </a:rPr>
              <a:t>persaingan</a:t>
            </a:r>
            <a:r>
              <a:rPr lang="en-US" i="1" dirty="0">
                <a:solidFill>
                  <a:prstClr val="black"/>
                </a:solidFill>
              </a:rPr>
              <a:t> </a:t>
            </a:r>
            <a:r>
              <a:rPr lang="en-US" i="1" dirty="0" err="1">
                <a:solidFill>
                  <a:prstClr val="black"/>
                </a:solidFill>
              </a:rPr>
              <a:t>pasar</a:t>
            </a:r>
            <a:r>
              <a:rPr lang="en-US" i="1" dirty="0">
                <a:solidFill>
                  <a:prstClr val="black"/>
                </a:solidFill>
              </a:rPr>
              <a:t> Global yang </a:t>
            </a:r>
            <a:r>
              <a:rPr lang="en-US" i="1" dirty="0" err="1">
                <a:solidFill>
                  <a:prstClr val="black"/>
                </a:solidFill>
              </a:rPr>
              <a:t>tidak</a:t>
            </a:r>
            <a:r>
              <a:rPr lang="en-US" i="1" dirty="0">
                <a:solidFill>
                  <a:prstClr val="black"/>
                </a:solidFill>
              </a:rPr>
              <a:t> </a:t>
            </a:r>
            <a:r>
              <a:rPr lang="en-US" i="1" dirty="0" err="1">
                <a:solidFill>
                  <a:prstClr val="black"/>
                </a:solidFill>
              </a:rPr>
              <a:t>diimbangi</a:t>
            </a:r>
            <a:r>
              <a:rPr lang="en-US" i="1" dirty="0">
                <a:solidFill>
                  <a:prstClr val="black"/>
                </a:solidFill>
              </a:rPr>
              <a:t> </a:t>
            </a:r>
            <a:r>
              <a:rPr lang="en-US" i="1" dirty="0" err="1">
                <a:solidFill>
                  <a:prstClr val="black"/>
                </a:solidFill>
              </a:rPr>
              <a:t>oleh</a:t>
            </a:r>
            <a:r>
              <a:rPr lang="en-US" i="1" dirty="0">
                <a:solidFill>
                  <a:prstClr val="black"/>
                </a:solidFill>
              </a:rPr>
              <a:t> </a:t>
            </a:r>
            <a:r>
              <a:rPr lang="en-US" i="1" dirty="0" err="1">
                <a:solidFill>
                  <a:prstClr val="black"/>
                </a:solidFill>
              </a:rPr>
              <a:t>kemampuan</a:t>
            </a:r>
            <a:r>
              <a:rPr lang="en-US" i="1" dirty="0">
                <a:solidFill>
                  <a:prstClr val="black"/>
                </a:solidFill>
              </a:rPr>
              <a:t> </a:t>
            </a:r>
            <a:r>
              <a:rPr lang="en-US" i="1" dirty="0" err="1">
                <a:solidFill>
                  <a:prstClr val="black"/>
                </a:solidFill>
              </a:rPr>
              <a:t>manuasia</a:t>
            </a:r>
            <a:r>
              <a:rPr lang="en-US" i="1" dirty="0">
                <a:solidFill>
                  <a:prstClr val="black"/>
                </a:solidFill>
              </a:rPr>
              <a:t> </a:t>
            </a:r>
          </a:p>
          <a:p>
            <a:r>
              <a:rPr lang="en-US" i="1" dirty="0">
                <a:solidFill>
                  <a:prstClr val="black"/>
                </a:solidFill>
              </a:rPr>
              <a:t>6. </a:t>
            </a:r>
            <a:r>
              <a:rPr lang="en-US" i="1" dirty="0" smtClean="0">
                <a:solidFill>
                  <a:prstClr val="black"/>
                </a:solidFill>
              </a:rPr>
              <a:t> </a:t>
            </a:r>
            <a:r>
              <a:rPr lang="en-US" i="1" dirty="0" err="1" smtClean="0">
                <a:solidFill>
                  <a:prstClr val="black"/>
                </a:solidFill>
              </a:rPr>
              <a:t>Rasionalisasi</a:t>
            </a:r>
            <a:r>
              <a:rPr lang="en-US" i="1" dirty="0" smtClean="0">
                <a:solidFill>
                  <a:prstClr val="black"/>
                </a:solidFill>
              </a:rPr>
              <a:t>  </a:t>
            </a:r>
            <a:r>
              <a:rPr lang="en-US" i="1" dirty="0" err="1">
                <a:solidFill>
                  <a:prstClr val="black"/>
                </a:solidFill>
              </a:rPr>
              <a:t>tenga</a:t>
            </a:r>
            <a:r>
              <a:rPr lang="en-US" i="1" dirty="0">
                <a:solidFill>
                  <a:prstClr val="black"/>
                </a:solidFill>
              </a:rPr>
              <a:t> </a:t>
            </a:r>
            <a:r>
              <a:rPr lang="en-US" i="1" dirty="0" err="1">
                <a:solidFill>
                  <a:prstClr val="black"/>
                </a:solidFill>
              </a:rPr>
              <a:t>kerja</a:t>
            </a:r>
            <a:r>
              <a:rPr lang="en-US" i="1" dirty="0">
                <a:solidFill>
                  <a:prstClr val="black"/>
                </a:solidFill>
              </a:rPr>
              <a:t> </a:t>
            </a:r>
            <a:r>
              <a:rPr lang="en-US" i="1" dirty="0" err="1" smtClean="0">
                <a:solidFill>
                  <a:prstClr val="black"/>
                </a:solidFill>
              </a:rPr>
              <a:t>dan</a:t>
            </a:r>
            <a:r>
              <a:rPr lang="en-US" i="1" dirty="0" smtClean="0">
                <a:solidFill>
                  <a:prstClr val="black"/>
                </a:solidFill>
              </a:rPr>
              <a:t> PHK</a:t>
            </a:r>
          </a:p>
        </p:txBody>
      </p:sp>
      <p:sp>
        <p:nvSpPr>
          <p:cNvPr id="14" name="TextBox 13"/>
          <p:cNvSpPr txBox="1"/>
          <p:nvPr/>
        </p:nvSpPr>
        <p:spPr>
          <a:xfrm>
            <a:off x="4838700" y="1200150"/>
            <a:ext cx="4152900" cy="3473291"/>
          </a:xfrm>
          <a:prstGeom prst="roundRect">
            <a:avLst/>
          </a:prstGeom>
          <a:noFill/>
          <a:ln w="28575">
            <a:solidFill>
              <a:srgbClr val="DB6363"/>
            </a:solidFill>
            <a:prstDash val="dash"/>
          </a:ln>
        </p:spPr>
        <p:txBody>
          <a:bodyPr wrap="square" rtlCol="0">
            <a:spAutoFit/>
          </a:bodyPr>
          <a:lstStyle/>
          <a:p>
            <a:r>
              <a:rPr lang="en-US" i="1" dirty="0" smtClean="0">
                <a:solidFill>
                  <a:prstClr val="black"/>
                </a:solidFill>
              </a:rPr>
              <a:t> 7. </a:t>
            </a:r>
            <a:r>
              <a:rPr lang="en-US" i="1" dirty="0" err="1" smtClean="0">
                <a:solidFill>
                  <a:prstClr val="black"/>
                </a:solidFill>
              </a:rPr>
              <a:t>Penyedian</a:t>
            </a:r>
            <a:r>
              <a:rPr lang="en-US" i="1" dirty="0" smtClean="0">
                <a:solidFill>
                  <a:prstClr val="black"/>
                </a:solidFill>
              </a:rPr>
              <a:t> </a:t>
            </a:r>
            <a:r>
              <a:rPr lang="en-US" i="1" dirty="0" err="1" smtClean="0">
                <a:solidFill>
                  <a:prstClr val="black"/>
                </a:solidFill>
              </a:rPr>
              <a:t>dan</a:t>
            </a:r>
            <a:r>
              <a:rPr lang="en-US" i="1" dirty="0" smtClean="0">
                <a:solidFill>
                  <a:prstClr val="black"/>
                </a:solidFill>
              </a:rPr>
              <a:t> </a:t>
            </a:r>
            <a:r>
              <a:rPr lang="en-US" i="1" dirty="0" err="1" smtClean="0">
                <a:solidFill>
                  <a:prstClr val="black"/>
                </a:solidFill>
              </a:rPr>
              <a:t>pemanfaatan</a:t>
            </a:r>
            <a:r>
              <a:rPr lang="en-US" i="1" dirty="0" smtClean="0">
                <a:solidFill>
                  <a:prstClr val="black"/>
                </a:solidFill>
              </a:rPr>
              <a:t> </a:t>
            </a:r>
          </a:p>
          <a:p>
            <a:r>
              <a:rPr lang="en-US" i="1" dirty="0">
                <a:solidFill>
                  <a:prstClr val="black"/>
                </a:solidFill>
              </a:rPr>
              <a:t> </a:t>
            </a:r>
            <a:r>
              <a:rPr lang="en-US" i="1" dirty="0" smtClean="0">
                <a:solidFill>
                  <a:prstClr val="black"/>
                </a:solidFill>
              </a:rPr>
              <a:t>    </a:t>
            </a:r>
            <a:r>
              <a:rPr lang="en-US" i="1" dirty="0" err="1" smtClean="0">
                <a:solidFill>
                  <a:prstClr val="black"/>
                </a:solidFill>
              </a:rPr>
              <a:t>tenaga</a:t>
            </a:r>
            <a:r>
              <a:rPr lang="en-US" i="1" dirty="0" smtClean="0">
                <a:solidFill>
                  <a:prstClr val="black"/>
                </a:solidFill>
              </a:rPr>
              <a:t>  </a:t>
            </a:r>
            <a:r>
              <a:rPr lang="en-US" i="1" dirty="0" err="1" smtClean="0">
                <a:solidFill>
                  <a:prstClr val="black"/>
                </a:solidFill>
              </a:rPr>
              <a:t>kerja</a:t>
            </a:r>
            <a:r>
              <a:rPr lang="en-US" i="1" dirty="0" smtClean="0">
                <a:solidFill>
                  <a:prstClr val="black"/>
                </a:solidFill>
              </a:rPr>
              <a:t> </a:t>
            </a:r>
            <a:r>
              <a:rPr lang="en-US" i="1" dirty="0" err="1" smtClean="0">
                <a:solidFill>
                  <a:prstClr val="black"/>
                </a:solidFill>
              </a:rPr>
              <a:t>antar</a:t>
            </a:r>
            <a:r>
              <a:rPr lang="en-US" i="1" dirty="0" smtClean="0">
                <a:solidFill>
                  <a:prstClr val="black"/>
                </a:solidFill>
              </a:rPr>
              <a:t> </a:t>
            </a:r>
            <a:r>
              <a:rPr lang="en-US" i="1" dirty="0" err="1" smtClean="0">
                <a:solidFill>
                  <a:prstClr val="black"/>
                </a:solidFill>
              </a:rPr>
              <a:t>daerah</a:t>
            </a:r>
            <a:r>
              <a:rPr lang="en-US" i="1" dirty="0" smtClean="0">
                <a:solidFill>
                  <a:prstClr val="black"/>
                </a:solidFill>
              </a:rPr>
              <a:t> </a:t>
            </a:r>
            <a:r>
              <a:rPr lang="en-US" i="1" dirty="0" err="1" smtClean="0">
                <a:solidFill>
                  <a:prstClr val="black"/>
                </a:solidFill>
              </a:rPr>
              <a:t>tidak</a:t>
            </a:r>
            <a:r>
              <a:rPr lang="en-US" i="1" dirty="0" smtClean="0">
                <a:solidFill>
                  <a:prstClr val="black"/>
                </a:solidFill>
              </a:rPr>
              <a:t>  </a:t>
            </a:r>
          </a:p>
          <a:p>
            <a:r>
              <a:rPr lang="en-US" i="1" dirty="0">
                <a:solidFill>
                  <a:prstClr val="black"/>
                </a:solidFill>
              </a:rPr>
              <a:t> </a:t>
            </a:r>
            <a:r>
              <a:rPr lang="en-US" i="1" dirty="0" smtClean="0">
                <a:solidFill>
                  <a:prstClr val="black"/>
                </a:solidFill>
              </a:rPr>
              <a:t>    </a:t>
            </a:r>
            <a:r>
              <a:rPr lang="en-US" i="1" dirty="0" err="1" smtClean="0">
                <a:solidFill>
                  <a:prstClr val="black"/>
                </a:solidFill>
              </a:rPr>
              <a:t>seimbang</a:t>
            </a:r>
            <a:endParaRPr lang="en-US" i="1" dirty="0" smtClean="0">
              <a:solidFill>
                <a:prstClr val="black"/>
              </a:solidFill>
            </a:endParaRPr>
          </a:p>
          <a:p>
            <a:r>
              <a:rPr lang="en-US" i="1" dirty="0" smtClean="0">
                <a:solidFill>
                  <a:prstClr val="black"/>
                </a:solidFill>
              </a:rPr>
              <a:t> 8. </a:t>
            </a:r>
            <a:r>
              <a:rPr lang="en-US" i="1" dirty="0" err="1">
                <a:solidFill>
                  <a:prstClr val="black"/>
                </a:solidFill>
              </a:rPr>
              <a:t>Kesulitan</a:t>
            </a:r>
            <a:r>
              <a:rPr lang="en-US" i="1" dirty="0">
                <a:solidFill>
                  <a:prstClr val="black"/>
                </a:solidFill>
              </a:rPr>
              <a:t> </a:t>
            </a:r>
            <a:r>
              <a:rPr lang="en-US" i="1" dirty="0" err="1">
                <a:solidFill>
                  <a:prstClr val="black"/>
                </a:solidFill>
              </a:rPr>
              <a:t>mencari</a:t>
            </a:r>
            <a:r>
              <a:rPr lang="en-US" i="1" dirty="0">
                <a:solidFill>
                  <a:prstClr val="black"/>
                </a:solidFill>
              </a:rPr>
              <a:t> </a:t>
            </a:r>
            <a:r>
              <a:rPr lang="en-US" i="1" dirty="0" err="1">
                <a:solidFill>
                  <a:prstClr val="black"/>
                </a:solidFill>
              </a:rPr>
              <a:t>lowongan</a:t>
            </a:r>
            <a:r>
              <a:rPr lang="en-US" i="1" dirty="0">
                <a:solidFill>
                  <a:prstClr val="black"/>
                </a:solidFill>
              </a:rPr>
              <a:t>   </a:t>
            </a:r>
          </a:p>
          <a:p>
            <a:r>
              <a:rPr lang="en-US" i="1" dirty="0">
                <a:solidFill>
                  <a:prstClr val="black"/>
                </a:solidFill>
              </a:rPr>
              <a:t>     </a:t>
            </a:r>
            <a:r>
              <a:rPr lang="en-US" i="1" dirty="0" err="1" smtClean="0">
                <a:solidFill>
                  <a:prstClr val="black"/>
                </a:solidFill>
              </a:rPr>
              <a:t>pekerjaan</a:t>
            </a:r>
            <a:r>
              <a:rPr lang="en-US" i="1" dirty="0" smtClean="0">
                <a:solidFill>
                  <a:prstClr val="black"/>
                </a:solidFill>
              </a:rPr>
              <a:t> </a:t>
            </a:r>
            <a:r>
              <a:rPr lang="en-US" i="1" dirty="0" err="1">
                <a:solidFill>
                  <a:prstClr val="black"/>
                </a:solidFill>
              </a:rPr>
              <a:t>karena</a:t>
            </a:r>
            <a:r>
              <a:rPr lang="en-US" i="1" dirty="0">
                <a:solidFill>
                  <a:prstClr val="black"/>
                </a:solidFill>
              </a:rPr>
              <a:t> </a:t>
            </a:r>
            <a:r>
              <a:rPr lang="en-US" i="1" dirty="0" err="1">
                <a:solidFill>
                  <a:prstClr val="black"/>
                </a:solidFill>
              </a:rPr>
              <a:t>budaya</a:t>
            </a:r>
            <a:r>
              <a:rPr lang="en-US" i="1" dirty="0">
                <a:solidFill>
                  <a:prstClr val="black"/>
                </a:solidFill>
              </a:rPr>
              <a:t> </a:t>
            </a:r>
            <a:r>
              <a:rPr lang="en-US" i="1" dirty="0" err="1">
                <a:solidFill>
                  <a:prstClr val="black"/>
                </a:solidFill>
              </a:rPr>
              <a:t>pilih-pilih</a:t>
            </a:r>
            <a:r>
              <a:rPr lang="en-US" i="1" dirty="0">
                <a:solidFill>
                  <a:prstClr val="black"/>
                </a:solidFill>
              </a:rPr>
              <a:t> </a:t>
            </a:r>
          </a:p>
          <a:p>
            <a:r>
              <a:rPr lang="en-US" i="1" dirty="0">
                <a:solidFill>
                  <a:prstClr val="black"/>
                </a:solidFill>
              </a:rPr>
              <a:t>     </a:t>
            </a:r>
            <a:r>
              <a:rPr lang="en-US" i="1" dirty="0" err="1">
                <a:solidFill>
                  <a:prstClr val="black"/>
                </a:solidFill>
              </a:rPr>
              <a:t>pekerjaan</a:t>
            </a:r>
            <a:endParaRPr lang="en-US" i="1" dirty="0">
              <a:solidFill>
                <a:prstClr val="black"/>
              </a:solidFill>
            </a:endParaRPr>
          </a:p>
          <a:p>
            <a:r>
              <a:rPr lang="en-US" i="1" dirty="0" smtClean="0">
                <a:solidFill>
                  <a:prstClr val="black"/>
                </a:solidFill>
              </a:rPr>
              <a:t> 9. </a:t>
            </a:r>
            <a:r>
              <a:rPr lang="fi-FI" i="1" dirty="0">
                <a:solidFill>
                  <a:prstClr val="black"/>
                </a:solidFill>
              </a:rPr>
              <a:t>Harapan Untuk Calon Pekerja </a:t>
            </a:r>
          </a:p>
          <a:p>
            <a:r>
              <a:rPr lang="fi-FI" i="1" dirty="0">
                <a:solidFill>
                  <a:prstClr val="black"/>
                </a:solidFill>
              </a:rPr>
              <a:t>     Terlalu Tinggi</a:t>
            </a:r>
          </a:p>
          <a:p>
            <a:r>
              <a:rPr lang="en-US" i="1" dirty="0" smtClean="0">
                <a:solidFill>
                  <a:prstClr val="black"/>
                </a:solidFill>
              </a:rPr>
              <a:t>10.</a:t>
            </a:r>
            <a:r>
              <a:rPr lang="fi-FI" i="1" dirty="0" smtClean="0">
                <a:solidFill>
                  <a:prstClr val="black"/>
                </a:solidFill>
              </a:rPr>
              <a:t> </a:t>
            </a:r>
            <a:r>
              <a:rPr lang="en-US" i="1" dirty="0" err="1" smtClean="0">
                <a:solidFill>
                  <a:prstClr val="black"/>
                </a:solidFill>
              </a:rPr>
              <a:t>Pengaruh</a:t>
            </a:r>
            <a:r>
              <a:rPr lang="en-US" i="1" dirty="0" smtClean="0">
                <a:solidFill>
                  <a:prstClr val="black"/>
                </a:solidFill>
              </a:rPr>
              <a:t> </a:t>
            </a:r>
            <a:r>
              <a:rPr lang="en-US" i="1" dirty="0" err="1">
                <a:solidFill>
                  <a:prstClr val="black"/>
                </a:solidFill>
              </a:rPr>
              <a:t>alam</a:t>
            </a:r>
            <a:r>
              <a:rPr lang="en-US" i="1" dirty="0">
                <a:solidFill>
                  <a:prstClr val="black"/>
                </a:solidFill>
              </a:rPr>
              <a:t> </a:t>
            </a:r>
            <a:r>
              <a:rPr lang="en-US" i="1" dirty="0" err="1">
                <a:solidFill>
                  <a:prstClr val="black"/>
                </a:solidFill>
              </a:rPr>
              <a:t>dan</a:t>
            </a:r>
            <a:r>
              <a:rPr lang="en-US" i="1" dirty="0">
                <a:solidFill>
                  <a:prstClr val="black"/>
                </a:solidFill>
              </a:rPr>
              <a:t> </a:t>
            </a:r>
            <a:r>
              <a:rPr lang="en-US" i="1" dirty="0" err="1">
                <a:solidFill>
                  <a:prstClr val="black"/>
                </a:solidFill>
              </a:rPr>
              <a:t>musim</a:t>
            </a:r>
            <a:endParaRPr lang="fi-FI" i="1" dirty="0" smtClean="0">
              <a:solidFill>
                <a:prstClr val="black"/>
              </a:solidFill>
            </a:endParaRPr>
          </a:p>
          <a:p>
            <a:r>
              <a:rPr lang="fi-FI" i="1" dirty="0" smtClean="0">
                <a:solidFill>
                  <a:prstClr val="black"/>
                </a:solidFill>
              </a:rPr>
              <a:t>11.Ketidakstabilan perekonomian, </a:t>
            </a:r>
          </a:p>
          <a:p>
            <a:r>
              <a:rPr lang="fi-FI" i="1" dirty="0">
                <a:solidFill>
                  <a:prstClr val="black"/>
                </a:solidFill>
              </a:rPr>
              <a:t> </a:t>
            </a:r>
            <a:r>
              <a:rPr lang="fi-FI" i="1" dirty="0" smtClean="0">
                <a:solidFill>
                  <a:prstClr val="black"/>
                </a:solidFill>
              </a:rPr>
              <a:t>     politik dan keamanan negara</a:t>
            </a:r>
            <a:endParaRPr lang="en-US" i="1" dirty="0">
              <a:solidFill>
                <a:prstClr val="black"/>
              </a:solidFill>
            </a:endParaRPr>
          </a:p>
        </p:txBody>
      </p:sp>
      <p:sp>
        <p:nvSpPr>
          <p:cNvPr id="8" name="Rectangle 2"/>
          <p:cNvSpPr>
            <a:spLocks noChangeArrowheads="1"/>
          </p:cNvSpPr>
          <p:nvPr/>
        </p:nvSpPr>
        <p:spPr bwMode="auto">
          <a:xfrm>
            <a:off x="6896100" y="4845122"/>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extLst>
      <p:ext uri="{BB962C8B-B14F-4D97-AF65-F5344CB8AC3E}">
        <p14:creationId xmlns:p14="http://schemas.microsoft.com/office/powerpoint/2010/main" val="12636323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6000" b="-126000"/>
          </a:stretch>
        </a:blipFill>
        <a:effectLst/>
      </p:bgPr>
    </p:bg>
    <p:spTree>
      <p:nvGrpSpPr>
        <p:cNvPr id="1" name=""/>
        <p:cNvGrpSpPr/>
        <p:nvPr/>
      </p:nvGrpSpPr>
      <p:grpSpPr>
        <a:xfrm>
          <a:off x="0" y="0"/>
          <a:ext cx="0" cy="0"/>
          <a:chOff x="0" y="0"/>
          <a:chExt cx="0" cy="0"/>
        </a:xfrm>
      </p:grpSpPr>
      <p:sp>
        <p:nvSpPr>
          <p:cNvPr id="36" name="Rectangle 35"/>
          <p:cNvSpPr/>
          <p:nvPr/>
        </p:nvSpPr>
        <p:spPr>
          <a:xfrm>
            <a:off x="6705600" y="3714750"/>
            <a:ext cx="1850320" cy="11430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572000" y="3714750"/>
            <a:ext cx="1850320" cy="11430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493080" y="3697906"/>
            <a:ext cx="1850320" cy="1159844"/>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283280" y="3714750"/>
            <a:ext cx="1850320" cy="11430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684080" y="1809750"/>
            <a:ext cx="1774120" cy="114300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550480" y="1809750"/>
            <a:ext cx="1774120" cy="114300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426109" y="1809750"/>
            <a:ext cx="1774120" cy="114300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83280" y="1809750"/>
            <a:ext cx="1774120" cy="114300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txBox="1">
            <a:spLocks/>
          </p:cNvSpPr>
          <p:nvPr/>
        </p:nvSpPr>
        <p:spPr>
          <a:xfrm>
            <a:off x="685800" y="209550"/>
            <a:ext cx="7772400" cy="1102519"/>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spc="300" dirty="0" smtClean="0">
                <a:blipFill dpi="0" rotWithShape="1">
                  <a:blip r:embed="rId6">
                    <a:extLst>
                      <a:ext uri="{28A0092B-C50C-407E-A947-70E740481C1C}">
                        <a14:useLocalDpi xmlns:a14="http://schemas.microsoft.com/office/drawing/2010/main" val="0"/>
                      </a:ext>
                    </a:extLst>
                  </a:blip>
                  <a:srcRect/>
                  <a:stretch>
                    <a:fillRect/>
                  </a:stretch>
                </a:blipFill>
                <a:latin typeface="Consolas" pitchFamily="49" charset="0"/>
                <a:cs typeface="Consolas" pitchFamily="49" charset="0"/>
              </a:rPr>
              <a:t>JENIS </a:t>
            </a:r>
            <a:r>
              <a:rPr lang="en-US" sz="2800" b="1" spc="300" dirty="0" err="1" smtClean="0">
                <a:blipFill dpi="0" rotWithShape="1">
                  <a:blip r:embed="rId6">
                    <a:extLst>
                      <a:ext uri="{28A0092B-C50C-407E-A947-70E740481C1C}">
                        <a14:useLocalDpi xmlns:a14="http://schemas.microsoft.com/office/drawing/2010/main" val="0"/>
                      </a:ext>
                    </a:extLst>
                  </a:blip>
                  <a:srcRect/>
                  <a:stretch>
                    <a:fillRect/>
                  </a:stretch>
                </a:blipFill>
                <a:latin typeface="Consolas" pitchFamily="49" charset="0"/>
                <a:cs typeface="Consolas" pitchFamily="49" charset="0"/>
              </a:rPr>
              <a:t>JENIS</a:t>
            </a:r>
            <a:r>
              <a:rPr lang="en-US" sz="2800" b="1" spc="300" dirty="0" smtClean="0">
                <a:blipFill dpi="0" rotWithShape="1">
                  <a:blip r:embed="rId6">
                    <a:extLst>
                      <a:ext uri="{28A0092B-C50C-407E-A947-70E740481C1C}">
                        <a14:useLocalDpi xmlns:a14="http://schemas.microsoft.com/office/drawing/2010/main" val="0"/>
                      </a:ext>
                    </a:extLst>
                  </a:blip>
                  <a:srcRect/>
                  <a:stretch>
                    <a:fillRect/>
                  </a:stretch>
                </a:blipFill>
                <a:latin typeface="Consolas" pitchFamily="49" charset="0"/>
                <a:cs typeface="Consolas" pitchFamily="49" charset="0"/>
              </a:rPr>
              <a:t> PENGANGGURAN</a:t>
            </a:r>
            <a:endParaRPr lang="en-US" sz="2800" b="1" spc="300" dirty="0">
              <a:blipFill dpi="0" rotWithShape="1">
                <a:blip r:embed="rId6">
                  <a:extLst>
                    <a:ext uri="{28A0092B-C50C-407E-A947-70E740481C1C}">
                      <a14:useLocalDpi xmlns:a14="http://schemas.microsoft.com/office/drawing/2010/main" val="0"/>
                    </a:ext>
                  </a:extLst>
                </a:blip>
                <a:srcRect/>
                <a:stretch>
                  <a:fillRect/>
                </a:stretch>
              </a:blipFill>
              <a:latin typeface="Consolas" pitchFamily="49" charset="0"/>
              <a:cs typeface="Consolas" pitchFamily="49" charset="0"/>
            </a:endParaRPr>
          </a:p>
        </p:txBody>
      </p:sp>
      <p:sp>
        <p:nvSpPr>
          <p:cNvPr id="5" name="TextBox 4"/>
          <p:cNvSpPr txBox="1"/>
          <p:nvPr/>
        </p:nvSpPr>
        <p:spPr>
          <a:xfrm>
            <a:off x="152400" y="1200150"/>
            <a:ext cx="6629400" cy="408623"/>
          </a:xfrm>
          <a:prstGeom prst="roundRect">
            <a:avLst/>
          </a:prstGeom>
          <a:blipFill dpi="0" rotWithShape="1">
            <a:blip r:embed="rId7">
              <a:extLst>
                <a:ext uri="{28A0092B-C50C-407E-A947-70E740481C1C}">
                  <a14:useLocalDpi xmlns:a14="http://schemas.microsoft.com/office/drawing/2010/main" val="0"/>
                </a:ext>
              </a:extLst>
            </a:blip>
            <a:srcRect/>
            <a:stretch>
              <a:fillRect/>
            </a:stretch>
          </a:blipFill>
        </p:spPr>
        <p:txBody>
          <a:bodyPr wrap="square" rtlCol="0">
            <a:spAutoFit/>
          </a:bodyPr>
          <a:lstStyle/>
          <a:p>
            <a:pPr lvl="0" algn="ctr"/>
            <a:r>
              <a:rPr lang="id-ID" b="1" dirty="0">
                <a:latin typeface="Comic Sans MS" pitchFamily="66" charset="0"/>
              </a:rPr>
              <a:t>Jenis Pengangguran Berdasarkan </a:t>
            </a:r>
            <a:r>
              <a:rPr lang="id-ID" b="1" dirty="0" smtClean="0">
                <a:latin typeface="Comic Sans MS" pitchFamily="66" charset="0"/>
              </a:rPr>
              <a:t>Penyebabnya</a:t>
            </a:r>
            <a:endParaRPr lang="en-US" b="1" dirty="0">
              <a:latin typeface="Comic Sans MS" pitchFamily="66" charset="0"/>
            </a:endParaRPr>
          </a:p>
        </p:txBody>
      </p:sp>
      <p:sp>
        <p:nvSpPr>
          <p:cNvPr id="6" name="TextBox 5"/>
          <p:cNvSpPr txBox="1"/>
          <p:nvPr/>
        </p:nvSpPr>
        <p:spPr>
          <a:xfrm>
            <a:off x="381000" y="1962150"/>
            <a:ext cx="1524000" cy="830997"/>
          </a:xfrm>
          <a:prstGeom prst="rect">
            <a:avLst/>
          </a:prstGeom>
          <a:noFill/>
          <a:ln w="12700">
            <a:solidFill>
              <a:schemeClr val="accent6">
                <a:lumMod val="20000"/>
                <a:lumOff val="80000"/>
              </a:schemeClr>
            </a:solidFill>
            <a:prstDash val="sysDash"/>
          </a:ln>
        </p:spPr>
        <p:txBody>
          <a:bodyPr wrap="square" rtlCol="0">
            <a:spAutoFit/>
          </a:bodyPr>
          <a:lstStyle/>
          <a:p>
            <a:pPr algn="ctr"/>
            <a:r>
              <a:rPr lang="id-ID" sz="1600" b="1" dirty="0">
                <a:solidFill>
                  <a:schemeClr val="accent6">
                    <a:lumMod val="40000"/>
                    <a:lumOff val="60000"/>
                  </a:schemeClr>
                </a:solidFill>
                <a:latin typeface="Consolas" pitchFamily="49" charset="0"/>
                <a:cs typeface="Consolas" pitchFamily="49" charset="0"/>
              </a:rPr>
              <a:t>Pengangguran Normal atau Friksional </a:t>
            </a:r>
            <a:endParaRPr lang="en-US" sz="1600" dirty="0">
              <a:solidFill>
                <a:schemeClr val="accent6">
                  <a:lumMod val="40000"/>
                  <a:lumOff val="60000"/>
                </a:schemeClr>
              </a:solidFill>
              <a:latin typeface="Consolas" pitchFamily="49" charset="0"/>
              <a:cs typeface="Consolas" pitchFamily="49" charset="0"/>
            </a:endParaRPr>
          </a:p>
        </p:txBody>
      </p:sp>
      <p:sp>
        <p:nvSpPr>
          <p:cNvPr id="8" name="TextBox 7"/>
          <p:cNvSpPr txBox="1"/>
          <p:nvPr/>
        </p:nvSpPr>
        <p:spPr>
          <a:xfrm>
            <a:off x="2514600" y="2114550"/>
            <a:ext cx="1606322" cy="584775"/>
          </a:xfrm>
          <a:prstGeom prst="rect">
            <a:avLst/>
          </a:prstGeom>
          <a:noFill/>
          <a:ln w="12700">
            <a:noFill/>
            <a:prstDash val="sysDash"/>
          </a:ln>
        </p:spPr>
        <p:txBody>
          <a:bodyPr wrap="square" rtlCol="0">
            <a:spAutoFit/>
          </a:bodyPr>
          <a:lstStyle/>
          <a:p>
            <a:pPr algn="ctr"/>
            <a:r>
              <a:rPr lang="id-ID" sz="1600" b="1" dirty="0">
                <a:solidFill>
                  <a:schemeClr val="accent6">
                    <a:lumMod val="40000"/>
                    <a:lumOff val="60000"/>
                  </a:schemeClr>
                </a:solidFill>
                <a:latin typeface="Consolas" pitchFamily="49" charset="0"/>
                <a:cs typeface="Consolas" pitchFamily="49" charset="0"/>
              </a:rPr>
              <a:t>Pengangguran Siklikal</a:t>
            </a:r>
            <a:endParaRPr lang="en-US" sz="1600" dirty="0">
              <a:solidFill>
                <a:schemeClr val="accent6">
                  <a:lumMod val="40000"/>
                  <a:lumOff val="60000"/>
                </a:schemeClr>
              </a:solidFill>
              <a:latin typeface="Consolas" pitchFamily="49" charset="0"/>
              <a:cs typeface="Consolas" pitchFamily="49" charset="0"/>
            </a:endParaRPr>
          </a:p>
        </p:txBody>
      </p:sp>
      <p:pic>
        <p:nvPicPr>
          <p:cNvPr id="11" name="Google Shape;222;p33"/>
          <p:cNvPicPr preferRelativeResize="0"/>
          <p:nvPr/>
        </p:nvPicPr>
        <p:blipFill>
          <a:blip r:embed="rId8">
            <a:alphaModFix amt="56000"/>
            <a:biLevel thresh="50000"/>
            <a:extLst>
              <a:ext uri="{BEBA8EAE-BF5A-486C-A8C5-ECC9F3942E4B}">
                <a14:imgProps xmlns:a14="http://schemas.microsoft.com/office/drawing/2010/main">
                  <a14:imgLayer r:embed="rId9">
                    <a14:imgEffect>
                      <a14:colorTemperature colorTemp="11200"/>
                    </a14:imgEffect>
                  </a14:imgLayer>
                </a14:imgProps>
              </a:ext>
            </a:extLst>
          </a:blip>
          <a:stretch>
            <a:fillRect/>
          </a:stretch>
        </p:blipFill>
        <p:spPr>
          <a:xfrm rot="10800000">
            <a:off x="1447800" y="679148"/>
            <a:ext cx="6096000" cy="292401"/>
          </a:xfrm>
          <a:prstGeom prst="rect">
            <a:avLst/>
          </a:prstGeom>
          <a:noFill/>
          <a:ln>
            <a:noFill/>
          </a:ln>
        </p:spPr>
      </p:pic>
      <p:sp>
        <p:nvSpPr>
          <p:cNvPr id="12" name="TextBox 11"/>
          <p:cNvSpPr txBox="1"/>
          <p:nvPr/>
        </p:nvSpPr>
        <p:spPr>
          <a:xfrm>
            <a:off x="4648200" y="2038350"/>
            <a:ext cx="1600200" cy="584775"/>
          </a:xfrm>
          <a:prstGeom prst="rect">
            <a:avLst/>
          </a:prstGeom>
          <a:noFill/>
        </p:spPr>
        <p:txBody>
          <a:bodyPr wrap="square" rtlCol="0">
            <a:spAutoFit/>
          </a:bodyPr>
          <a:lstStyle/>
          <a:p>
            <a:pPr algn="ctr"/>
            <a:r>
              <a:rPr lang="id-ID" sz="1600" b="1" dirty="0">
                <a:solidFill>
                  <a:schemeClr val="accent6">
                    <a:lumMod val="40000"/>
                    <a:lumOff val="60000"/>
                  </a:schemeClr>
                </a:solidFill>
                <a:latin typeface="Consolas" pitchFamily="49" charset="0"/>
                <a:cs typeface="Consolas" pitchFamily="49" charset="0"/>
              </a:rPr>
              <a:t>Pengangguran Struktural </a:t>
            </a:r>
            <a:endParaRPr lang="en-US" sz="1600" dirty="0">
              <a:solidFill>
                <a:schemeClr val="accent6">
                  <a:lumMod val="40000"/>
                  <a:lumOff val="60000"/>
                </a:schemeClr>
              </a:solidFill>
              <a:latin typeface="Consolas" pitchFamily="49" charset="0"/>
              <a:cs typeface="Consolas" pitchFamily="49" charset="0"/>
            </a:endParaRPr>
          </a:p>
        </p:txBody>
      </p:sp>
      <p:sp>
        <p:nvSpPr>
          <p:cNvPr id="14" name="TextBox 13"/>
          <p:cNvSpPr txBox="1"/>
          <p:nvPr/>
        </p:nvSpPr>
        <p:spPr>
          <a:xfrm>
            <a:off x="6781800" y="2038350"/>
            <a:ext cx="1524000" cy="584775"/>
          </a:xfrm>
          <a:prstGeom prst="rect">
            <a:avLst/>
          </a:prstGeom>
          <a:noFill/>
        </p:spPr>
        <p:txBody>
          <a:bodyPr wrap="square" rtlCol="0">
            <a:spAutoFit/>
          </a:bodyPr>
          <a:lstStyle/>
          <a:p>
            <a:pPr algn="ctr"/>
            <a:r>
              <a:rPr lang="id-ID" sz="1600" b="1" dirty="0">
                <a:solidFill>
                  <a:schemeClr val="accent6">
                    <a:lumMod val="40000"/>
                    <a:lumOff val="60000"/>
                  </a:schemeClr>
                </a:solidFill>
                <a:latin typeface="Consolas" pitchFamily="49" charset="0"/>
                <a:cs typeface="Consolas" pitchFamily="49" charset="0"/>
              </a:rPr>
              <a:t>Pengangguran Teknologi </a:t>
            </a:r>
            <a:endParaRPr lang="en-US" sz="1600" dirty="0">
              <a:solidFill>
                <a:schemeClr val="accent6">
                  <a:lumMod val="40000"/>
                  <a:lumOff val="60000"/>
                </a:schemeClr>
              </a:solidFill>
              <a:latin typeface="Consolas" pitchFamily="49" charset="0"/>
              <a:cs typeface="Consolas" pitchFamily="49" charset="0"/>
            </a:endParaRPr>
          </a:p>
        </p:txBody>
      </p:sp>
      <p:sp>
        <p:nvSpPr>
          <p:cNvPr id="18" name="TextBox 17"/>
          <p:cNvSpPr txBox="1"/>
          <p:nvPr/>
        </p:nvSpPr>
        <p:spPr>
          <a:xfrm>
            <a:off x="85482" y="3181350"/>
            <a:ext cx="5705718" cy="408623"/>
          </a:xfrm>
          <a:prstGeom prst="roundRect">
            <a:avLst/>
          </a:prstGeom>
          <a:blipFill dpi="0" rotWithShape="1">
            <a:blip r:embed="rId7">
              <a:extLst>
                <a:ext uri="{28A0092B-C50C-407E-A947-70E740481C1C}">
                  <a14:useLocalDpi xmlns:a14="http://schemas.microsoft.com/office/drawing/2010/main" val="0"/>
                </a:ext>
              </a:extLst>
            </a:blip>
            <a:srcRect/>
            <a:stretch>
              <a:fillRect/>
            </a:stretch>
          </a:blipFill>
        </p:spPr>
        <p:txBody>
          <a:bodyPr wrap="square" rtlCol="0">
            <a:spAutoFit/>
          </a:bodyPr>
          <a:lstStyle/>
          <a:p>
            <a:pPr lvl="0" algn="ctr"/>
            <a:r>
              <a:rPr lang="id-ID" b="1" dirty="0">
                <a:latin typeface="Comic Sans MS" pitchFamily="66" charset="0"/>
              </a:rPr>
              <a:t>Jenis Pengangguran Berdasarkan </a:t>
            </a:r>
            <a:r>
              <a:rPr lang="en-US" b="1" dirty="0" err="1" smtClean="0">
                <a:latin typeface="Comic Sans MS" pitchFamily="66" charset="0"/>
              </a:rPr>
              <a:t>cirinya</a:t>
            </a:r>
            <a:endParaRPr lang="en-US" b="1" dirty="0">
              <a:latin typeface="Comic Sans MS" pitchFamily="66" charset="0"/>
            </a:endParaRPr>
          </a:p>
        </p:txBody>
      </p:sp>
      <p:sp>
        <p:nvSpPr>
          <p:cNvPr id="21" name="Rectangle 20"/>
          <p:cNvSpPr/>
          <p:nvPr/>
        </p:nvSpPr>
        <p:spPr>
          <a:xfrm>
            <a:off x="2561158" y="1885950"/>
            <a:ext cx="1527061" cy="923330"/>
          </a:xfrm>
          <a:prstGeom prst="rect">
            <a:avLst/>
          </a:prstGeom>
          <a:noFill/>
          <a:ln w="12700">
            <a:solidFill>
              <a:schemeClr val="accent6">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648200" y="1885950"/>
            <a:ext cx="1527061" cy="923330"/>
          </a:xfrm>
          <a:prstGeom prst="rect">
            <a:avLst/>
          </a:prstGeom>
          <a:noFill/>
          <a:ln w="12700">
            <a:solidFill>
              <a:schemeClr val="accent6">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781800" y="1885950"/>
            <a:ext cx="1527061" cy="923330"/>
          </a:xfrm>
          <a:prstGeom prst="rect">
            <a:avLst/>
          </a:prstGeom>
          <a:noFill/>
          <a:ln w="12700">
            <a:solidFill>
              <a:schemeClr val="accent6">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81000" y="4019549"/>
            <a:ext cx="1600200" cy="584775"/>
          </a:xfrm>
          <a:prstGeom prst="rect">
            <a:avLst/>
          </a:prstGeom>
          <a:noFill/>
        </p:spPr>
        <p:txBody>
          <a:bodyPr wrap="square" rtlCol="0">
            <a:spAutoFit/>
          </a:bodyPr>
          <a:lstStyle/>
          <a:p>
            <a:pPr algn="ctr"/>
            <a:r>
              <a:rPr lang="id-ID" sz="1600" b="1" dirty="0">
                <a:solidFill>
                  <a:schemeClr val="accent6">
                    <a:lumMod val="40000"/>
                    <a:lumOff val="60000"/>
                  </a:schemeClr>
                </a:solidFill>
                <a:latin typeface="Consolas" pitchFamily="49" charset="0"/>
                <a:cs typeface="Consolas" pitchFamily="49" charset="0"/>
              </a:rPr>
              <a:t>Pengangguran Terbuka </a:t>
            </a:r>
            <a:endParaRPr lang="en-US" sz="1600" dirty="0">
              <a:solidFill>
                <a:schemeClr val="accent6">
                  <a:lumMod val="40000"/>
                  <a:lumOff val="60000"/>
                </a:schemeClr>
              </a:solidFill>
              <a:latin typeface="Consolas" pitchFamily="49" charset="0"/>
              <a:cs typeface="Consolas" pitchFamily="49" charset="0"/>
            </a:endParaRPr>
          </a:p>
        </p:txBody>
      </p:sp>
      <p:sp>
        <p:nvSpPr>
          <p:cNvPr id="28" name="Rectangle 27"/>
          <p:cNvSpPr/>
          <p:nvPr/>
        </p:nvSpPr>
        <p:spPr>
          <a:xfrm>
            <a:off x="454139" y="3858220"/>
            <a:ext cx="1527061" cy="923330"/>
          </a:xfrm>
          <a:prstGeom prst="rect">
            <a:avLst/>
          </a:prstGeom>
          <a:noFill/>
          <a:ln w="12700">
            <a:solidFill>
              <a:schemeClr val="accent6">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2663939" y="4019549"/>
            <a:ext cx="1536290" cy="584775"/>
          </a:xfrm>
          <a:prstGeom prst="rect">
            <a:avLst/>
          </a:prstGeom>
          <a:noFill/>
        </p:spPr>
        <p:txBody>
          <a:bodyPr wrap="square" rtlCol="0">
            <a:spAutoFit/>
          </a:bodyPr>
          <a:lstStyle/>
          <a:p>
            <a:pPr algn="ctr"/>
            <a:r>
              <a:rPr lang="id-ID" sz="1600" b="1" dirty="0">
                <a:solidFill>
                  <a:schemeClr val="accent6">
                    <a:lumMod val="40000"/>
                    <a:lumOff val="60000"/>
                  </a:schemeClr>
                </a:solidFill>
                <a:latin typeface="Consolas" pitchFamily="49" charset="0"/>
                <a:cs typeface="Consolas" pitchFamily="49" charset="0"/>
              </a:rPr>
              <a:t>Pengangguran Tersembunyi </a:t>
            </a:r>
            <a:endParaRPr lang="en-US" sz="1600" dirty="0">
              <a:solidFill>
                <a:schemeClr val="accent6">
                  <a:lumMod val="40000"/>
                  <a:lumOff val="60000"/>
                </a:schemeClr>
              </a:solidFill>
              <a:latin typeface="Consolas" pitchFamily="49" charset="0"/>
              <a:cs typeface="Consolas" pitchFamily="49" charset="0"/>
            </a:endParaRPr>
          </a:p>
        </p:txBody>
      </p:sp>
      <p:sp>
        <p:nvSpPr>
          <p:cNvPr id="31" name="Rectangle 30"/>
          <p:cNvSpPr/>
          <p:nvPr/>
        </p:nvSpPr>
        <p:spPr>
          <a:xfrm>
            <a:off x="2667000" y="3853543"/>
            <a:ext cx="1527061" cy="936937"/>
          </a:xfrm>
          <a:prstGeom prst="rect">
            <a:avLst/>
          </a:prstGeom>
          <a:noFill/>
          <a:ln w="12700">
            <a:solidFill>
              <a:schemeClr val="accent6">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4648200" y="4019550"/>
            <a:ext cx="1600200" cy="584775"/>
          </a:xfrm>
          <a:prstGeom prst="rect">
            <a:avLst/>
          </a:prstGeom>
          <a:noFill/>
        </p:spPr>
        <p:txBody>
          <a:bodyPr wrap="square" rtlCol="0">
            <a:spAutoFit/>
          </a:bodyPr>
          <a:lstStyle/>
          <a:p>
            <a:pPr algn="ctr"/>
            <a:r>
              <a:rPr lang="id-ID" sz="1600" b="1" dirty="0">
                <a:solidFill>
                  <a:schemeClr val="accent6">
                    <a:lumMod val="40000"/>
                    <a:lumOff val="60000"/>
                  </a:schemeClr>
                </a:solidFill>
                <a:latin typeface="Consolas" pitchFamily="49" charset="0"/>
                <a:cs typeface="Consolas" pitchFamily="49" charset="0"/>
              </a:rPr>
              <a:t>Pengangguran Bermusim </a:t>
            </a:r>
            <a:endParaRPr lang="en-US" sz="1600" dirty="0">
              <a:solidFill>
                <a:schemeClr val="accent6">
                  <a:lumMod val="40000"/>
                  <a:lumOff val="60000"/>
                </a:schemeClr>
              </a:solidFill>
              <a:latin typeface="Consolas" pitchFamily="49" charset="0"/>
              <a:cs typeface="Consolas" pitchFamily="49" charset="0"/>
            </a:endParaRPr>
          </a:p>
        </p:txBody>
      </p:sp>
      <p:sp>
        <p:nvSpPr>
          <p:cNvPr id="34" name="TextBox 33"/>
          <p:cNvSpPr txBox="1"/>
          <p:nvPr/>
        </p:nvSpPr>
        <p:spPr>
          <a:xfrm>
            <a:off x="6858000" y="3982819"/>
            <a:ext cx="1524000" cy="584775"/>
          </a:xfrm>
          <a:prstGeom prst="rect">
            <a:avLst/>
          </a:prstGeom>
          <a:noFill/>
        </p:spPr>
        <p:txBody>
          <a:bodyPr wrap="square" rtlCol="0">
            <a:spAutoFit/>
          </a:bodyPr>
          <a:lstStyle/>
          <a:p>
            <a:pPr algn="ctr"/>
            <a:r>
              <a:rPr lang="id-ID" sz="1600" b="1" dirty="0">
                <a:solidFill>
                  <a:schemeClr val="accent6">
                    <a:lumMod val="40000"/>
                    <a:lumOff val="60000"/>
                  </a:schemeClr>
                </a:solidFill>
                <a:latin typeface="Consolas" pitchFamily="49" charset="0"/>
                <a:cs typeface="Consolas" pitchFamily="49" charset="0"/>
              </a:rPr>
              <a:t>Setengah Menganggur </a:t>
            </a:r>
            <a:endParaRPr lang="en-US" sz="1600" dirty="0">
              <a:solidFill>
                <a:schemeClr val="accent6">
                  <a:lumMod val="40000"/>
                  <a:lumOff val="60000"/>
                </a:schemeClr>
              </a:solidFill>
              <a:latin typeface="Consolas" pitchFamily="49" charset="0"/>
              <a:cs typeface="Consolas" pitchFamily="49" charset="0"/>
            </a:endParaRPr>
          </a:p>
        </p:txBody>
      </p:sp>
      <p:sp>
        <p:nvSpPr>
          <p:cNvPr id="37" name="Rectangle 36"/>
          <p:cNvSpPr/>
          <p:nvPr/>
        </p:nvSpPr>
        <p:spPr>
          <a:xfrm>
            <a:off x="4721339" y="3867150"/>
            <a:ext cx="1527061" cy="923330"/>
          </a:xfrm>
          <a:prstGeom prst="rect">
            <a:avLst/>
          </a:prstGeom>
          <a:noFill/>
          <a:ln w="12700">
            <a:solidFill>
              <a:schemeClr val="accent6">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858000" y="3867150"/>
            <a:ext cx="1527061" cy="914400"/>
          </a:xfrm>
          <a:prstGeom prst="rect">
            <a:avLst/>
          </a:prstGeom>
          <a:noFill/>
          <a:ln w="12700">
            <a:solidFill>
              <a:schemeClr val="accent6">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p:cNvSpPr>
            <a:spLocks noChangeArrowheads="1"/>
          </p:cNvSpPr>
          <p:nvPr/>
        </p:nvSpPr>
        <p:spPr bwMode="auto">
          <a:xfrm>
            <a:off x="6896100" y="4857750"/>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extLst>
      <p:ext uri="{BB962C8B-B14F-4D97-AF65-F5344CB8AC3E}">
        <p14:creationId xmlns:p14="http://schemas.microsoft.com/office/powerpoint/2010/main" val="16228600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6000" b="-126000"/>
          </a:stretch>
        </a:blipFill>
        <a:effectLst/>
      </p:bgPr>
    </p:bg>
    <p:spTree>
      <p:nvGrpSpPr>
        <p:cNvPr id="1" name=""/>
        <p:cNvGrpSpPr/>
        <p:nvPr/>
      </p:nvGrpSpPr>
      <p:grpSpPr>
        <a:xfrm>
          <a:off x="0" y="0"/>
          <a:ext cx="0" cy="0"/>
          <a:chOff x="0" y="0"/>
          <a:chExt cx="0" cy="0"/>
        </a:xfrm>
      </p:grpSpPr>
      <p:sp>
        <p:nvSpPr>
          <p:cNvPr id="2" name="TextBox 1"/>
          <p:cNvSpPr txBox="1"/>
          <p:nvPr/>
        </p:nvSpPr>
        <p:spPr>
          <a:xfrm>
            <a:off x="152400" y="181927"/>
            <a:ext cx="5791200" cy="442674"/>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p:spPr>
        <p:txBody>
          <a:bodyPr wrap="square" rtlCol="0">
            <a:spAutoFit/>
          </a:bodyPr>
          <a:lstStyle/>
          <a:p>
            <a:pPr lvl="0"/>
            <a:r>
              <a:rPr lang="id-ID" b="1" dirty="0" smtClean="0">
                <a:latin typeface="Comic Sans MS" pitchFamily="66" charset="0"/>
              </a:rPr>
              <a:t>Jenis Pengangguran Berdasarkan </a:t>
            </a:r>
            <a:r>
              <a:rPr lang="id-ID" sz="2000" b="1" dirty="0" smtClean="0">
                <a:solidFill>
                  <a:srgbClr val="981B02"/>
                </a:solidFill>
                <a:latin typeface="Comic Sans MS" pitchFamily="66" charset="0"/>
              </a:rPr>
              <a:t>Penyebabnya</a:t>
            </a:r>
            <a:r>
              <a:rPr lang="en-US" b="1" dirty="0" smtClean="0">
                <a:latin typeface="Comic Sans MS" pitchFamily="66" charset="0"/>
              </a:rPr>
              <a:t>:</a:t>
            </a:r>
            <a:endParaRPr lang="en-US" b="1" dirty="0">
              <a:latin typeface="Comic Sans MS" pitchFamily="66" charset="0"/>
            </a:endParaRPr>
          </a:p>
        </p:txBody>
      </p:sp>
      <p:sp>
        <p:nvSpPr>
          <p:cNvPr id="4" name="TextBox 3"/>
          <p:cNvSpPr txBox="1"/>
          <p:nvPr/>
        </p:nvSpPr>
        <p:spPr>
          <a:xfrm>
            <a:off x="152400" y="782419"/>
            <a:ext cx="4343400" cy="715089"/>
          </a:xfrm>
          <a:prstGeom prst="roundRect">
            <a:avLst>
              <a:gd name="adj" fmla="val 33023"/>
            </a:avLst>
          </a:prstGeom>
          <a:blipFill dpi="0" rotWithShape="1">
            <a:blip r:embed="rId4">
              <a:extLst>
                <a:ext uri="{28A0092B-C50C-407E-A947-70E740481C1C}">
                  <a14:useLocalDpi xmlns:a14="http://schemas.microsoft.com/office/drawing/2010/main" val="0"/>
                </a:ext>
              </a:extLst>
            </a:blip>
            <a:srcRect/>
            <a:stretch>
              <a:fillRect/>
            </a:stretch>
          </a:blipFill>
          <a:ln w="19050">
            <a:solidFill>
              <a:schemeClr val="tx1"/>
            </a:solidFill>
            <a:prstDash val="dash"/>
          </a:ln>
        </p:spPr>
        <p:txBody>
          <a:bodyPr wrap="square" rtlCol="0">
            <a:spAutoFit/>
          </a:bodyPr>
          <a:lstStyle/>
          <a:p>
            <a:r>
              <a:rPr lang="en-US" b="1" i="1" dirty="0" smtClean="0"/>
              <a:t>1)  </a:t>
            </a:r>
            <a:r>
              <a:rPr lang="id-ID" b="1" i="1" dirty="0" smtClean="0"/>
              <a:t>Pengangguran </a:t>
            </a:r>
            <a:r>
              <a:rPr lang="id-ID" b="1" i="1" dirty="0"/>
              <a:t>Normal atau Friksional </a:t>
            </a:r>
            <a:r>
              <a:rPr lang="en-US" b="1" i="1" dirty="0" smtClean="0"/>
              <a:t> </a:t>
            </a:r>
          </a:p>
          <a:p>
            <a:r>
              <a:rPr lang="en-US" b="1" i="1" dirty="0"/>
              <a:t> </a:t>
            </a:r>
            <a:r>
              <a:rPr lang="en-US" b="1" i="1" dirty="0" smtClean="0"/>
              <a:t>   </a:t>
            </a:r>
            <a:r>
              <a:rPr lang="id-ID" b="1" i="1" dirty="0" smtClean="0"/>
              <a:t>(</a:t>
            </a:r>
            <a:r>
              <a:rPr lang="id-ID" b="1" i="1" dirty="0"/>
              <a:t>Frictional Unemployment</a:t>
            </a:r>
            <a:r>
              <a:rPr lang="id-ID" b="1" i="1" dirty="0" smtClean="0"/>
              <a:t>)</a:t>
            </a:r>
            <a:endParaRPr lang="en-US" b="1" i="1" dirty="0" smtClean="0"/>
          </a:p>
        </p:txBody>
      </p:sp>
      <p:sp>
        <p:nvSpPr>
          <p:cNvPr id="5" name="TextBox 4"/>
          <p:cNvSpPr txBox="1"/>
          <p:nvPr/>
        </p:nvSpPr>
        <p:spPr>
          <a:xfrm>
            <a:off x="152400" y="1815227"/>
            <a:ext cx="4343400" cy="3416320"/>
          </a:xfrm>
          <a:prstGeom prst="rect">
            <a:avLst/>
          </a:prstGeom>
          <a:noFill/>
        </p:spPr>
        <p:txBody>
          <a:bodyPr wrap="square" rtlCol="0">
            <a:spAutoFit/>
          </a:bodyPr>
          <a:lstStyle/>
          <a:p>
            <a:r>
              <a:rPr lang="id-ID" i="1" dirty="0"/>
              <a:t>Pengangguran friksional adalah pengangguran yang </a:t>
            </a:r>
            <a:r>
              <a:rPr lang="id-ID" b="1" i="1" dirty="0">
                <a:solidFill>
                  <a:srgbClr val="981B02"/>
                </a:solidFill>
              </a:rPr>
              <a:t>disebabkan para pekerja ingin bergeser </a:t>
            </a:r>
            <a:r>
              <a:rPr lang="id-ID" i="1" dirty="0"/>
              <a:t>atau </a:t>
            </a:r>
            <a:r>
              <a:rPr lang="id-ID" b="1" i="1" dirty="0">
                <a:solidFill>
                  <a:srgbClr val="981B02"/>
                </a:solidFill>
              </a:rPr>
              <a:t>berpindah dari satu pekerjaan </a:t>
            </a:r>
            <a:r>
              <a:rPr lang="id-ID" i="1" dirty="0" smtClean="0"/>
              <a:t>untuk </a:t>
            </a:r>
            <a:r>
              <a:rPr lang="id-ID" i="1" dirty="0"/>
              <a:t>mendapatkan pekerjaan </a:t>
            </a:r>
            <a:r>
              <a:rPr lang="id-ID" i="1" dirty="0" smtClean="0"/>
              <a:t>lain yang </a:t>
            </a:r>
            <a:r>
              <a:rPr lang="id-ID" i="1" dirty="0"/>
              <a:t>lebih </a:t>
            </a:r>
            <a:r>
              <a:rPr lang="id-ID" i="1" dirty="0" smtClean="0"/>
              <a:t>cocok, atau </a:t>
            </a:r>
          </a:p>
          <a:p>
            <a:r>
              <a:rPr lang="en-US" i="1" dirty="0" err="1"/>
              <a:t>seseorang</a:t>
            </a:r>
            <a:r>
              <a:rPr lang="en-US" i="1" dirty="0"/>
              <a:t> yang resign </a:t>
            </a:r>
            <a:r>
              <a:rPr lang="en-US" i="1" dirty="0" err="1"/>
              <a:t>untuk</a:t>
            </a:r>
            <a:r>
              <a:rPr lang="en-US" i="1" dirty="0"/>
              <a:t> </a:t>
            </a:r>
            <a:r>
              <a:rPr lang="en-US" i="1" dirty="0" err="1"/>
              <a:t>mencari</a:t>
            </a:r>
            <a:r>
              <a:rPr lang="en-US" i="1" dirty="0"/>
              <a:t> </a:t>
            </a:r>
            <a:r>
              <a:rPr lang="en-US" i="1" dirty="0" err="1"/>
              <a:t>pekerjaan</a:t>
            </a:r>
            <a:r>
              <a:rPr lang="en-US" i="1" dirty="0"/>
              <a:t> yang </a:t>
            </a:r>
            <a:r>
              <a:rPr lang="en-US" i="1" dirty="0" err="1"/>
              <a:t>lebih</a:t>
            </a:r>
            <a:r>
              <a:rPr lang="en-US" i="1" dirty="0"/>
              <a:t> </a:t>
            </a:r>
            <a:r>
              <a:rPr lang="en-US" i="1" dirty="0" err="1"/>
              <a:t>cocok</a:t>
            </a:r>
            <a:r>
              <a:rPr lang="en-US" i="1" dirty="0"/>
              <a:t> </a:t>
            </a:r>
            <a:r>
              <a:rPr lang="en-US" i="1" dirty="0" err="1"/>
              <a:t>dengan</a:t>
            </a:r>
            <a:r>
              <a:rPr lang="en-US" i="1" dirty="0"/>
              <a:t> </a:t>
            </a:r>
            <a:r>
              <a:rPr lang="en-US" i="1" dirty="0" err="1"/>
              <a:t>gaji</a:t>
            </a:r>
            <a:r>
              <a:rPr lang="en-US" i="1" dirty="0"/>
              <a:t> </a:t>
            </a:r>
            <a:r>
              <a:rPr lang="en-US" i="1" dirty="0" err="1"/>
              <a:t>atau</a:t>
            </a:r>
            <a:r>
              <a:rPr lang="en-US" i="1" dirty="0"/>
              <a:t> benefit </a:t>
            </a:r>
            <a:r>
              <a:rPr lang="en-US" i="1" dirty="0" err="1"/>
              <a:t>lebih</a:t>
            </a:r>
            <a:r>
              <a:rPr lang="en-US" i="1" dirty="0"/>
              <a:t> </a:t>
            </a:r>
            <a:r>
              <a:rPr lang="en-US" i="1" dirty="0" err="1"/>
              <a:t>baik</a:t>
            </a:r>
            <a:endParaRPr lang="en-US" i="1" dirty="0" smtClean="0"/>
          </a:p>
          <a:p>
            <a:endParaRPr lang="en-US" i="1" dirty="0" smtClean="0"/>
          </a:p>
          <a:p>
            <a:endParaRPr lang="en-US" i="1" dirty="0"/>
          </a:p>
          <a:p>
            <a:endParaRPr lang="en-US" i="1" dirty="0"/>
          </a:p>
          <a:p>
            <a:endParaRPr lang="en-US" dirty="0"/>
          </a:p>
        </p:txBody>
      </p:sp>
      <p:pic>
        <p:nvPicPr>
          <p:cNvPr id="6" name="Google Shape;571;p53"/>
          <p:cNvPicPr preferRelativeResize="0"/>
          <p:nvPr/>
        </p:nvPicPr>
        <p:blipFill>
          <a:blip r:embed="rId5">
            <a:alphaModFix/>
          </a:blip>
          <a:stretch>
            <a:fillRect/>
          </a:stretch>
        </p:blipFill>
        <p:spPr>
          <a:xfrm>
            <a:off x="4267200" y="0"/>
            <a:ext cx="5029200" cy="5143500"/>
          </a:xfrm>
          <a:prstGeom prst="rect">
            <a:avLst/>
          </a:prstGeom>
          <a:noFill/>
          <a:ln>
            <a:noFill/>
          </a:ln>
          <a:effectLst>
            <a:outerShdw blurRad="50800" dist="38100" dir="2700000" algn="tl" rotWithShape="0">
              <a:prstClr val="black">
                <a:alpha val="40000"/>
              </a:prstClr>
            </a:outerShdw>
          </a:effectLst>
        </p:spPr>
      </p:pic>
      <p:sp>
        <p:nvSpPr>
          <p:cNvPr id="9" name="TextBox 8"/>
          <p:cNvSpPr txBox="1"/>
          <p:nvPr/>
        </p:nvSpPr>
        <p:spPr>
          <a:xfrm>
            <a:off x="4572000" y="895350"/>
            <a:ext cx="4419600" cy="4062651"/>
          </a:xfrm>
          <a:prstGeom prst="rect">
            <a:avLst/>
          </a:prstGeom>
          <a:noFill/>
        </p:spPr>
        <p:txBody>
          <a:bodyPr wrap="square" rtlCol="0">
            <a:spAutoFit/>
          </a:bodyPr>
          <a:lstStyle/>
          <a:p>
            <a:pPr lvl="0"/>
            <a:r>
              <a:rPr lang="id-ID" b="1" i="1" dirty="0" smtClean="0"/>
              <a:t>Cara Mengatasi Pengangguran Friksional</a:t>
            </a:r>
            <a:r>
              <a:rPr lang="en-US" b="1" i="1" dirty="0" smtClean="0"/>
              <a:t>:</a:t>
            </a:r>
            <a:endParaRPr lang="en-US" i="1" dirty="0" smtClean="0"/>
          </a:p>
          <a:p>
            <a:pPr marL="285750" lvl="0" indent="-285750">
              <a:buFont typeface="Wingdings" pitchFamily="2" charset="2"/>
              <a:buChar char="Ø"/>
            </a:pPr>
            <a:r>
              <a:rPr lang="id-ID" sz="1600" dirty="0" smtClean="0"/>
              <a:t>Perluasan </a:t>
            </a:r>
            <a:r>
              <a:rPr lang="id-ID" sz="1600" dirty="0"/>
              <a:t>kesempatan kerja dengan cara mendirikan industri- industri baru, terutama yang bersifat padat </a:t>
            </a:r>
            <a:r>
              <a:rPr lang="id-ID" sz="1600" dirty="0" smtClean="0"/>
              <a:t>karya</a:t>
            </a:r>
            <a:endParaRPr lang="en-US" sz="1600" dirty="0"/>
          </a:p>
          <a:p>
            <a:pPr marL="285750" lvl="0" indent="-285750">
              <a:buFont typeface="Wingdings" pitchFamily="2" charset="2"/>
              <a:buChar char="Ø"/>
            </a:pPr>
            <a:r>
              <a:rPr lang="id-ID" sz="1600" dirty="0" smtClean="0"/>
              <a:t>Deregulasi </a:t>
            </a:r>
            <a:r>
              <a:rPr lang="id-ID" sz="1600" dirty="0"/>
              <a:t>dan debirokratisasi di berbagai bidang industri untuk merangsang timbulnya investasi </a:t>
            </a:r>
            <a:r>
              <a:rPr lang="id-ID" sz="1600" dirty="0" smtClean="0"/>
              <a:t>baru</a:t>
            </a:r>
            <a:endParaRPr lang="en-US" sz="1600" dirty="0"/>
          </a:p>
          <a:p>
            <a:pPr marL="285750" lvl="0" indent="-285750">
              <a:buFont typeface="Wingdings" pitchFamily="2" charset="2"/>
              <a:buChar char="Ø"/>
            </a:pPr>
            <a:r>
              <a:rPr lang="id-ID" sz="1600" dirty="0" smtClean="0"/>
              <a:t>Menggalakkan </a:t>
            </a:r>
            <a:r>
              <a:rPr lang="id-ID" sz="1600" dirty="0"/>
              <a:t>program transmigrasi untuk menyerap tenaga kerja di sektor agraris dan sektor formal </a:t>
            </a:r>
            <a:r>
              <a:rPr lang="id-ID" sz="1600" dirty="0" smtClean="0"/>
              <a:t>lainnya.</a:t>
            </a:r>
            <a:endParaRPr lang="en-US" sz="1600" dirty="0"/>
          </a:p>
          <a:p>
            <a:pPr marL="285750" lvl="0" indent="-285750">
              <a:buFont typeface="Wingdings" pitchFamily="2" charset="2"/>
              <a:buChar char="Ø"/>
            </a:pPr>
            <a:r>
              <a:rPr lang="id-ID" sz="1600" dirty="0" smtClean="0"/>
              <a:t>Pembukaan </a:t>
            </a:r>
            <a:r>
              <a:rPr lang="id-ID" sz="1600" dirty="0"/>
              <a:t>proyek- proyek umum oleh pemerintah, seperti pembangunan jembatan, jalan raya, </a:t>
            </a:r>
            <a:r>
              <a:rPr lang="en-US" sz="1600" dirty="0" smtClean="0"/>
              <a:t>PLTA</a:t>
            </a:r>
            <a:r>
              <a:rPr lang="id-ID" sz="1600" dirty="0" smtClean="0"/>
              <a:t>, </a:t>
            </a:r>
            <a:r>
              <a:rPr lang="en-US" sz="1600" dirty="0" smtClean="0"/>
              <a:t>PLTU</a:t>
            </a:r>
            <a:r>
              <a:rPr lang="id-ID" sz="1600" dirty="0" smtClean="0"/>
              <a:t>, </a:t>
            </a:r>
            <a:r>
              <a:rPr lang="id-ID" sz="1600" dirty="0"/>
              <a:t>sehingga bisa menyerap tenaga kerja secara langsung maupun untuk merangsang investasi baru dari kalangan swasta.</a:t>
            </a:r>
            <a:endParaRPr lang="en-US" sz="1600" dirty="0"/>
          </a:p>
        </p:txBody>
      </p:sp>
      <p:sp>
        <p:nvSpPr>
          <p:cNvPr id="7" name="Rectangle 2"/>
          <p:cNvSpPr>
            <a:spLocks noChangeArrowheads="1"/>
          </p:cNvSpPr>
          <p:nvPr/>
        </p:nvSpPr>
        <p:spPr bwMode="auto">
          <a:xfrm>
            <a:off x="218548" y="4745055"/>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extLst>
      <p:ext uri="{BB962C8B-B14F-4D97-AF65-F5344CB8AC3E}">
        <p14:creationId xmlns:p14="http://schemas.microsoft.com/office/powerpoint/2010/main" val="23299609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6000" b="-126000"/>
          </a:stretch>
        </a:blipFill>
        <a:effectLst/>
      </p:bgPr>
    </p:bg>
    <p:spTree>
      <p:nvGrpSpPr>
        <p:cNvPr id="1" name=""/>
        <p:cNvGrpSpPr/>
        <p:nvPr/>
      </p:nvGrpSpPr>
      <p:grpSpPr>
        <a:xfrm>
          <a:off x="0" y="0"/>
          <a:ext cx="0" cy="0"/>
          <a:chOff x="0" y="0"/>
          <a:chExt cx="0" cy="0"/>
        </a:xfrm>
      </p:grpSpPr>
      <p:sp>
        <p:nvSpPr>
          <p:cNvPr id="3" name="TextBox 2"/>
          <p:cNvSpPr txBox="1"/>
          <p:nvPr/>
        </p:nvSpPr>
        <p:spPr>
          <a:xfrm>
            <a:off x="152400" y="742950"/>
            <a:ext cx="4191000" cy="455057"/>
          </a:xfrm>
          <a:prstGeom prst="roundRect">
            <a:avLst>
              <a:gd name="adj" fmla="val 33023"/>
            </a:avLst>
          </a:prstGeom>
          <a:blipFill dpi="0" rotWithShape="1">
            <a:blip r:embed="rId3">
              <a:extLst>
                <a:ext uri="{28A0092B-C50C-407E-A947-70E740481C1C}">
                  <a14:useLocalDpi xmlns:a14="http://schemas.microsoft.com/office/drawing/2010/main" val="0"/>
                </a:ext>
              </a:extLst>
            </a:blip>
            <a:srcRect/>
            <a:stretch>
              <a:fillRect/>
            </a:stretch>
          </a:blipFill>
          <a:ln w="19050">
            <a:solidFill>
              <a:schemeClr val="tx1"/>
            </a:solidFill>
            <a:prstDash val="dash"/>
          </a:ln>
        </p:spPr>
        <p:txBody>
          <a:bodyPr wrap="square" rtlCol="0">
            <a:spAutoFit/>
          </a:bodyPr>
          <a:lstStyle/>
          <a:p>
            <a:r>
              <a:rPr lang="en-US" b="1" i="1" dirty="0"/>
              <a:t>2</a:t>
            </a:r>
            <a:r>
              <a:rPr lang="en-US" b="1" i="1" dirty="0" smtClean="0"/>
              <a:t>)  </a:t>
            </a:r>
            <a:r>
              <a:rPr lang="id-ID" b="1" i="1" dirty="0" smtClean="0"/>
              <a:t>Pengangguran </a:t>
            </a:r>
            <a:r>
              <a:rPr lang="en-US" b="1" i="1" dirty="0" err="1" smtClean="0"/>
              <a:t>Siklikal</a:t>
            </a:r>
            <a:r>
              <a:rPr lang="en-US" b="1" i="1" dirty="0" smtClean="0"/>
              <a:t>/</a:t>
            </a:r>
            <a:r>
              <a:rPr lang="en-US" b="1" i="1" dirty="0" err="1" smtClean="0"/>
              <a:t>Konjungtural</a:t>
            </a:r>
            <a:r>
              <a:rPr lang="en-US" b="1" i="1" dirty="0" smtClean="0"/>
              <a:t> </a:t>
            </a:r>
          </a:p>
        </p:txBody>
      </p:sp>
      <p:sp>
        <p:nvSpPr>
          <p:cNvPr id="4" name="TextBox 3"/>
          <p:cNvSpPr txBox="1"/>
          <p:nvPr/>
        </p:nvSpPr>
        <p:spPr>
          <a:xfrm>
            <a:off x="76200" y="1200150"/>
            <a:ext cx="5410200" cy="2646878"/>
          </a:xfrm>
          <a:prstGeom prst="rect">
            <a:avLst/>
          </a:prstGeom>
          <a:noFill/>
        </p:spPr>
        <p:txBody>
          <a:bodyPr wrap="square" rtlCol="0">
            <a:spAutoFit/>
          </a:bodyPr>
          <a:lstStyle/>
          <a:p>
            <a:r>
              <a:rPr lang="id-ID" i="1" dirty="0" smtClean="0"/>
              <a:t>Pengangguran </a:t>
            </a:r>
            <a:r>
              <a:rPr lang="id-ID" i="1" dirty="0"/>
              <a:t>siklikal adalah pengangguran </a:t>
            </a:r>
            <a:r>
              <a:rPr lang="id-ID" b="1" i="1" dirty="0" smtClean="0">
                <a:solidFill>
                  <a:srgbClr val="981B02"/>
                </a:solidFill>
              </a:rPr>
              <a:t>yang </a:t>
            </a:r>
            <a:r>
              <a:rPr lang="id-ID" b="1" i="1" dirty="0">
                <a:solidFill>
                  <a:srgbClr val="981B02"/>
                </a:solidFill>
              </a:rPr>
              <a:t>terjadi akibat fluktuasi siklus ekonomi, khususnya saat perekonomian mengalami resesi </a:t>
            </a:r>
            <a:r>
              <a:rPr lang="id-ID" b="1" i="1" dirty="0" smtClean="0">
                <a:solidFill>
                  <a:srgbClr val="981B02"/>
                </a:solidFill>
              </a:rPr>
              <a:t>(</a:t>
            </a:r>
            <a:r>
              <a:rPr lang="id-ID" dirty="0"/>
              <a:t>ekonomi </a:t>
            </a:r>
            <a:r>
              <a:rPr lang="id-ID" dirty="0" smtClean="0"/>
              <a:t>lesu) </a:t>
            </a:r>
            <a:r>
              <a:rPr lang="id-ID" b="1" i="1" dirty="0" smtClean="0">
                <a:solidFill>
                  <a:srgbClr val="981B02"/>
                </a:solidFill>
              </a:rPr>
              <a:t>atau perlambatan </a:t>
            </a:r>
            <a:r>
              <a:rPr lang="id-ID" i="1" dirty="0"/>
              <a:t>atau </a:t>
            </a:r>
            <a:r>
              <a:rPr lang="id-ID" b="1" i="1" dirty="0">
                <a:solidFill>
                  <a:srgbClr val="981B02"/>
                </a:solidFill>
              </a:rPr>
              <a:t>kemerosotan kegiatan </a:t>
            </a:r>
            <a:r>
              <a:rPr lang="id-ID" b="1" i="1" dirty="0" smtClean="0">
                <a:solidFill>
                  <a:srgbClr val="981B02"/>
                </a:solidFill>
              </a:rPr>
              <a:t>ekonomi. </a:t>
            </a:r>
          </a:p>
          <a:p>
            <a:pPr>
              <a:spcAft>
                <a:spcPts val="600"/>
              </a:spcAft>
            </a:pPr>
            <a:r>
              <a:rPr lang="sv-SE" b="1" i="1" dirty="0">
                <a:solidFill>
                  <a:srgbClr val="981B02"/>
                </a:solidFill>
              </a:rPr>
              <a:t>Bersifat sementara. Akan berkurang ketika ekonomi </a:t>
            </a:r>
            <a:r>
              <a:rPr lang="sv-SE" b="1" i="1" dirty="0" smtClean="0">
                <a:solidFill>
                  <a:srgbClr val="981B02"/>
                </a:solidFill>
              </a:rPr>
              <a:t>pulih</a:t>
            </a:r>
            <a:r>
              <a:rPr lang="id-ID" b="1" i="1" dirty="0" smtClean="0">
                <a:solidFill>
                  <a:srgbClr val="981B02"/>
                </a:solidFill>
              </a:rPr>
              <a:t>.</a:t>
            </a:r>
            <a:endParaRPr lang="sv-SE" b="1" i="1" dirty="0">
              <a:solidFill>
                <a:srgbClr val="981B02"/>
              </a:solidFill>
            </a:endParaRPr>
          </a:p>
          <a:p>
            <a:r>
              <a:rPr lang="id-ID" sz="1600" i="1" dirty="0" smtClean="0"/>
              <a:t>Permintaan </a:t>
            </a:r>
            <a:r>
              <a:rPr lang="id-ID" sz="1600" i="1" dirty="0"/>
              <a:t>agregat menurun sehingga perusahaan mengurangi produksi dan tenaga </a:t>
            </a:r>
            <a:r>
              <a:rPr lang="id-ID" sz="1600" i="1" dirty="0" smtClean="0"/>
              <a:t>kerja (di-PHK)</a:t>
            </a:r>
            <a:r>
              <a:rPr lang="id-ID" sz="1600" i="1" dirty="0" smtClean="0"/>
              <a:t> atau menutup perusahaannya maka pengangguran akan bertambah.</a:t>
            </a:r>
          </a:p>
        </p:txBody>
      </p:sp>
      <p:pic>
        <p:nvPicPr>
          <p:cNvPr id="5" name="Google Shape;571;p53"/>
          <p:cNvPicPr preferRelativeResize="0"/>
          <p:nvPr/>
        </p:nvPicPr>
        <p:blipFill>
          <a:blip r:embed="rId4">
            <a:alphaModFix/>
          </a:blip>
          <a:stretch>
            <a:fillRect/>
          </a:stretch>
        </p:blipFill>
        <p:spPr>
          <a:xfrm>
            <a:off x="5181600" y="438151"/>
            <a:ext cx="4038600" cy="3047999"/>
          </a:xfrm>
          <a:prstGeom prst="rect">
            <a:avLst/>
          </a:prstGeom>
          <a:noFill/>
          <a:ln>
            <a:noFill/>
          </a:ln>
          <a:effectLst>
            <a:outerShdw blurRad="50800" dist="38100" dir="2700000" algn="tl" rotWithShape="0">
              <a:prstClr val="black">
                <a:alpha val="40000"/>
              </a:prstClr>
            </a:outerShdw>
          </a:effectLst>
        </p:spPr>
      </p:pic>
      <p:sp>
        <p:nvSpPr>
          <p:cNvPr id="6" name="TextBox 5"/>
          <p:cNvSpPr txBox="1"/>
          <p:nvPr/>
        </p:nvSpPr>
        <p:spPr>
          <a:xfrm>
            <a:off x="5486400" y="971550"/>
            <a:ext cx="3352800" cy="2400657"/>
          </a:xfrm>
          <a:prstGeom prst="rect">
            <a:avLst/>
          </a:prstGeom>
          <a:noFill/>
        </p:spPr>
        <p:txBody>
          <a:bodyPr wrap="square" rtlCol="0">
            <a:spAutoFit/>
          </a:bodyPr>
          <a:lstStyle/>
          <a:p>
            <a:pPr lvl="0"/>
            <a:r>
              <a:rPr lang="id-ID" b="1" i="1" dirty="0" smtClean="0"/>
              <a:t>Cara Mengatasi Pengangguran Sikl</a:t>
            </a:r>
            <a:r>
              <a:rPr lang="en-US" b="1" i="1" dirty="0" err="1" smtClean="0"/>
              <a:t>ikal</a:t>
            </a:r>
            <a:r>
              <a:rPr lang="id-ID" b="1" i="1" dirty="0" smtClean="0"/>
              <a:t> :</a:t>
            </a:r>
            <a:endParaRPr lang="en-US" b="1" i="1" dirty="0" smtClean="0"/>
          </a:p>
          <a:p>
            <a:pPr lvl="0"/>
            <a:endParaRPr lang="en-US" sz="1600" i="1" dirty="0" smtClean="0"/>
          </a:p>
          <a:p>
            <a:pPr marL="285750" lvl="0" indent="-285750">
              <a:buFont typeface="Wingdings" pitchFamily="2" charset="2"/>
              <a:buChar char="Ø"/>
            </a:pPr>
            <a:r>
              <a:rPr lang="id-ID" sz="1600" dirty="0" smtClean="0"/>
              <a:t>Mengarahkan </a:t>
            </a:r>
            <a:r>
              <a:rPr lang="id-ID" sz="1600" dirty="0"/>
              <a:t>permintaan masyarakat terhadap barang dan </a:t>
            </a:r>
            <a:r>
              <a:rPr lang="id-ID" sz="1600" dirty="0" smtClean="0"/>
              <a:t>jasa</a:t>
            </a:r>
            <a:endParaRPr lang="en-US" sz="1600" dirty="0" smtClean="0"/>
          </a:p>
          <a:p>
            <a:pPr marL="285750" lvl="0" indent="-285750">
              <a:buFont typeface="Wingdings" pitchFamily="2" charset="2"/>
              <a:buChar char="Ø"/>
            </a:pPr>
            <a:r>
              <a:rPr lang="id-ID" sz="1600" dirty="0" smtClean="0"/>
              <a:t>Meningkatkan </a:t>
            </a:r>
            <a:r>
              <a:rPr lang="id-ID" sz="1600" dirty="0"/>
              <a:t>daya beli </a:t>
            </a:r>
            <a:r>
              <a:rPr lang="id-ID" sz="1600" dirty="0" smtClean="0"/>
              <a:t>masyarakat.</a:t>
            </a:r>
          </a:p>
          <a:p>
            <a:pPr marL="285750" lvl="0" indent="-285750">
              <a:buFont typeface="Wingdings" pitchFamily="2" charset="2"/>
              <a:buChar char="Ø"/>
            </a:pPr>
            <a:r>
              <a:rPr lang="id-ID" sz="1600" dirty="0" smtClean="0"/>
              <a:t>Kebijakan </a:t>
            </a:r>
            <a:r>
              <a:rPr lang="id-ID" sz="1600" dirty="0"/>
              <a:t>fiskal/moneter</a:t>
            </a:r>
            <a:endParaRPr lang="en-US" sz="1600" dirty="0">
              <a:latin typeface="DK Lemon Yellow Sun" pitchFamily="50" charset="0"/>
            </a:endParaRPr>
          </a:p>
        </p:txBody>
      </p:sp>
      <p:sp>
        <p:nvSpPr>
          <p:cNvPr id="7" name="TextBox 6"/>
          <p:cNvSpPr txBox="1"/>
          <p:nvPr/>
        </p:nvSpPr>
        <p:spPr>
          <a:xfrm>
            <a:off x="152400" y="181927"/>
            <a:ext cx="5486400" cy="408623"/>
          </a:xfrm>
          <a:prstGeom prst="roundRect">
            <a:avLst/>
          </a:prstGeom>
          <a:blipFill dpi="0" rotWithShape="1">
            <a:blip r:embed="rId5">
              <a:extLst>
                <a:ext uri="{28A0092B-C50C-407E-A947-70E740481C1C}">
                  <a14:useLocalDpi xmlns:a14="http://schemas.microsoft.com/office/drawing/2010/main" val="0"/>
                </a:ext>
              </a:extLst>
            </a:blip>
            <a:srcRect/>
            <a:stretch>
              <a:fillRect/>
            </a:stretch>
          </a:blipFill>
        </p:spPr>
        <p:txBody>
          <a:bodyPr wrap="square" rtlCol="0">
            <a:spAutoFit/>
          </a:bodyPr>
          <a:lstStyle/>
          <a:p>
            <a:pPr lvl="0"/>
            <a:r>
              <a:rPr lang="id-ID" b="1" dirty="0" smtClean="0">
                <a:latin typeface="Comic Sans MS" pitchFamily="66" charset="0"/>
              </a:rPr>
              <a:t>Jenis Pengangguran Berdasarkan </a:t>
            </a:r>
            <a:r>
              <a:rPr lang="id-ID" b="1" dirty="0">
                <a:solidFill>
                  <a:srgbClr val="981B02"/>
                </a:solidFill>
                <a:latin typeface="Comic Sans MS" pitchFamily="66" charset="0"/>
              </a:rPr>
              <a:t>Penyebabnya</a:t>
            </a:r>
            <a:r>
              <a:rPr lang="en-US" b="1" dirty="0">
                <a:latin typeface="Comic Sans MS" pitchFamily="66" charset="0"/>
              </a:rPr>
              <a:t>:</a:t>
            </a:r>
          </a:p>
        </p:txBody>
      </p:sp>
      <p:sp>
        <p:nvSpPr>
          <p:cNvPr id="8" name="Rectangle 2"/>
          <p:cNvSpPr>
            <a:spLocks noChangeArrowheads="1"/>
          </p:cNvSpPr>
          <p:nvPr/>
        </p:nvSpPr>
        <p:spPr bwMode="auto">
          <a:xfrm>
            <a:off x="6896100" y="4781550"/>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
        <p:nvSpPr>
          <p:cNvPr id="2" name="Rectangle 1"/>
          <p:cNvSpPr/>
          <p:nvPr/>
        </p:nvSpPr>
        <p:spPr>
          <a:xfrm>
            <a:off x="76200" y="3867150"/>
            <a:ext cx="7086600" cy="1138773"/>
          </a:xfrm>
          <a:prstGeom prst="rect">
            <a:avLst/>
          </a:prstGeom>
        </p:spPr>
        <p:txBody>
          <a:bodyPr wrap="square">
            <a:spAutoFit/>
          </a:bodyPr>
          <a:lstStyle/>
          <a:p>
            <a:r>
              <a:rPr lang="id-ID" b="1" i="1" dirty="0" smtClean="0">
                <a:solidFill>
                  <a:srgbClr val="981B02"/>
                </a:solidFill>
              </a:rPr>
              <a:t>Contoh : 1) </a:t>
            </a:r>
            <a:r>
              <a:rPr lang="id-ID" sz="1600" i="1" dirty="0" smtClean="0"/>
              <a:t>Saat </a:t>
            </a:r>
            <a:r>
              <a:rPr lang="id-ID" sz="1600" i="1" dirty="0"/>
              <a:t>pandemi COVID-19, banyak hotel, restoran, dan maskapai penerbangan mengurangi karyawan karena turunnya permintaan jasa pariwisata</a:t>
            </a:r>
            <a:r>
              <a:rPr lang="id-ID" sz="1600" i="1" dirty="0" smtClean="0"/>
              <a:t>. </a:t>
            </a:r>
            <a:r>
              <a:rPr lang="id-ID" sz="1600" b="1" i="1" dirty="0" smtClean="0">
                <a:solidFill>
                  <a:srgbClr val="981B02"/>
                </a:solidFill>
              </a:rPr>
              <a:t>2) </a:t>
            </a:r>
            <a:r>
              <a:rPr lang="id-ID" sz="1600" i="1" dirty="0" smtClean="0"/>
              <a:t>Buruh </a:t>
            </a:r>
            <a:r>
              <a:rPr lang="id-ID" sz="1600" i="1" dirty="0"/>
              <a:t>pabrik tekstil di-PHK karena daya beli masyarakat menurun saat </a:t>
            </a:r>
            <a:r>
              <a:rPr lang="id-ID" sz="1600" i="1" dirty="0" smtClean="0"/>
              <a:t>resesi (misal </a:t>
            </a:r>
            <a:r>
              <a:rPr lang="id-ID" sz="1600" b="1" dirty="0" smtClean="0"/>
              <a:t>pabrik tekstil Sritex Group (Sukoharjo) </a:t>
            </a:r>
            <a:endParaRPr lang="en-US" sz="1600" b="1" i="1" dirty="0">
              <a:solidFill>
                <a:srgbClr val="981B02"/>
              </a:solidFill>
            </a:endParaRPr>
          </a:p>
        </p:txBody>
      </p:sp>
    </p:spTree>
    <p:extLst>
      <p:ext uri="{BB962C8B-B14F-4D97-AF65-F5344CB8AC3E}">
        <p14:creationId xmlns:p14="http://schemas.microsoft.com/office/powerpoint/2010/main" val="34920859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6000" b="-126000"/>
          </a:stretch>
        </a:blipFill>
        <a:effectLst/>
      </p:bgPr>
    </p:bg>
    <p:spTree>
      <p:nvGrpSpPr>
        <p:cNvPr id="1" name=""/>
        <p:cNvGrpSpPr/>
        <p:nvPr/>
      </p:nvGrpSpPr>
      <p:grpSpPr>
        <a:xfrm>
          <a:off x="0" y="0"/>
          <a:ext cx="0" cy="0"/>
          <a:chOff x="0" y="0"/>
          <a:chExt cx="0" cy="0"/>
        </a:xfrm>
      </p:grpSpPr>
      <p:sp>
        <p:nvSpPr>
          <p:cNvPr id="3" name="TextBox 2"/>
          <p:cNvSpPr txBox="1"/>
          <p:nvPr/>
        </p:nvSpPr>
        <p:spPr>
          <a:xfrm>
            <a:off x="152400" y="666750"/>
            <a:ext cx="5791200" cy="455057"/>
          </a:xfrm>
          <a:prstGeom prst="roundRect">
            <a:avLst>
              <a:gd name="adj" fmla="val 33023"/>
            </a:avLst>
          </a:prstGeom>
          <a:blipFill dpi="0" rotWithShape="1">
            <a:blip r:embed="rId3">
              <a:extLst>
                <a:ext uri="{28A0092B-C50C-407E-A947-70E740481C1C}">
                  <a14:useLocalDpi xmlns:a14="http://schemas.microsoft.com/office/drawing/2010/main" val="0"/>
                </a:ext>
              </a:extLst>
            </a:blip>
            <a:srcRect/>
            <a:stretch>
              <a:fillRect/>
            </a:stretch>
          </a:blipFill>
          <a:ln w="19050">
            <a:solidFill>
              <a:schemeClr val="tx1"/>
            </a:solidFill>
            <a:prstDash val="dash"/>
          </a:ln>
        </p:spPr>
        <p:txBody>
          <a:bodyPr wrap="square" rtlCol="0">
            <a:spAutoFit/>
          </a:bodyPr>
          <a:lstStyle/>
          <a:p>
            <a:pPr lvl="0"/>
            <a:r>
              <a:rPr lang="en-US" b="1" dirty="0" smtClean="0"/>
              <a:t>3) </a:t>
            </a:r>
            <a:r>
              <a:rPr lang="id-ID" b="1" i="1" dirty="0" smtClean="0"/>
              <a:t>Pengangguran Struktural</a:t>
            </a:r>
            <a:r>
              <a:rPr lang="en-US" b="1" i="1" dirty="0"/>
              <a:t> </a:t>
            </a:r>
            <a:r>
              <a:rPr lang="id-ID" b="1" i="1" dirty="0" smtClean="0"/>
              <a:t>(Structural </a:t>
            </a:r>
            <a:r>
              <a:rPr lang="id-ID" b="1" i="1" dirty="0"/>
              <a:t>Unemployment</a:t>
            </a:r>
            <a:r>
              <a:rPr lang="id-ID" b="1" i="1" dirty="0" smtClean="0"/>
              <a:t>)</a:t>
            </a:r>
            <a:endParaRPr lang="en-US" i="1" dirty="0"/>
          </a:p>
        </p:txBody>
      </p:sp>
      <p:sp>
        <p:nvSpPr>
          <p:cNvPr id="4" name="TextBox 3"/>
          <p:cNvSpPr txBox="1"/>
          <p:nvPr/>
        </p:nvSpPr>
        <p:spPr>
          <a:xfrm>
            <a:off x="152400" y="1123950"/>
            <a:ext cx="6096000" cy="3693319"/>
          </a:xfrm>
          <a:prstGeom prst="rect">
            <a:avLst/>
          </a:prstGeom>
          <a:noFill/>
        </p:spPr>
        <p:txBody>
          <a:bodyPr wrap="square" rtlCol="0">
            <a:spAutoFit/>
          </a:bodyPr>
          <a:lstStyle/>
          <a:p>
            <a:r>
              <a:rPr lang="id-ID" i="1" dirty="0" smtClean="0"/>
              <a:t>Pengangguran </a:t>
            </a:r>
            <a:r>
              <a:rPr lang="id-ID" i="1" dirty="0"/>
              <a:t>struktural adalah pengangguran yang </a:t>
            </a:r>
            <a:r>
              <a:rPr lang="id-ID" i="1" dirty="0" smtClean="0"/>
              <a:t>disebabkan </a:t>
            </a:r>
            <a:r>
              <a:rPr lang="id-ID" b="1" i="1" dirty="0" smtClean="0">
                <a:solidFill>
                  <a:srgbClr val="981B02"/>
                </a:solidFill>
              </a:rPr>
              <a:t>perubahan </a:t>
            </a:r>
            <a:r>
              <a:rPr lang="id-ID" b="1" i="1" dirty="0">
                <a:solidFill>
                  <a:srgbClr val="981B02"/>
                </a:solidFill>
              </a:rPr>
              <a:t>struktur </a:t>
            </a:r>
            <a:r>
              <a:rPr lang="id-ID" b="1" i="1" dirty="0">
                <a:solidFill>
                  <a:srgbClr val="981B02"/>
                </a:solidFill>
              </a:rPr>
              <a:t>ekonomi atau kemajuan teknologi yang membuat keterampilan lama tidak lagi relevan, sementara pekerja tidak memiliki keterampilan baru yang </a:t>
            </a:r>
            <a:r>
              <a:rPr lang="id-ID" b="1" i="1" dirty="0" smtClean="0">
                <a:solidFill>
                  <a:srgbClr val="981B02"/>
                </a:solidFill>
              </a:rPr>
              <a:t>dibutuhkan, </a:t>
            </a:r>
            <a:r>
              <a:rPr lang="sv-SE" b="1" i="1" dirty="0" smtClean="0">
                <a:solidFill>
                  <a:srgbClr val="981B02"/>
                </a:solidFill>
              </a:rPr>
              <a:t>terjadi ketidaksesuaian </a:t>
            </a:r>
            <a:r>
              <a:rPr lang="sv-SE" b="1" i="1" dirty="0">
                <a:solidFill>
                  <a:srgbClr val="981B02"/>
                </a:solidFill>
              </a:rPr>
              <a:t>(mismatch) antara keterampilan tenaga kerja dengan kebutuhan pasar </a:t>
            </a:r>
            <a:r>
              <a:rPr lang="sv-SE" b="1" i="1" dirty="0" smtClean="0">
                <a:solidFill>
                  <a:srgbClr val="981B02"/>
                </a:solidFill>
              </a:rPr>
              <a:t>kerja</a:t>
            </a:r>
            <a:r>
              <a:rPr lang="id-ID" b="1" i="1" dirty="0">
                <a:solidFill>
                  <a:srgbClr val="981B02"/>
                </a:solidFill>
              </a:rPr>
              <a:t>.</a:t>
            </a:r>
            <a:r>
              <a:rPr lang="id-ID" b="1" i="1" dirty="0" smtClean="0">
                <a:solidFill>
                  <a:srgbClr val="981B02"/>
                </a:solidFill>
              </a:rPr>
              <a:t> </a:t>
            </a:r>
          </a:p>
          <a:p>
            <a:r>
              <a:rPr lang="id-ID" dirty="0"/>
              <a:t>Bersifat </a:t>
            </a:r>
            <a:r>
              <a:rPr lang="id-ID" b="1" dirty="0"/>
              <a:t>jangka panjang</a:t>
            </a:r>
            <a:endParaRPr lang="en-US" b="1" i="1" dirty="0" smtClean="0">
              <a:solidFill>
                <a:srgbClr val="981B02"/>
              </a:solidFill>
            </a:endParaRPr>
          </a:p>
          <a:p>
            <a:r>
              <a:rPr lang="id-ID" sz="1000" b="1" i="1" dirty="0" smtClean="0">
                <a:solidFill>
                  <a:srgbClr val="981B02"/>
                </a:solidFill>
              </a:rPr>
              <a:t> </a:t>
            </a:r>
            <a:endParaRPr lang="en-US" sz="1000" b="1" i="1" dirty="0">
              <a:solidFill>
                <a:srgbClr val="981B02"/>
              </a:solidFill>
            </a:endParaRPr>
          </a:p>
          <a:p>
            <a:r>
              <a:rPr lang="id-ID" b="1" i="1" dirty="0" smtClean="0">
                <a:solidFill>
                  <a:srgbClr val="981B02"/>
                </a:solidFill>
              </a:rPr>
              <a:t>Contoh </a:t>
            </a:r>
            <a:r>
              <a:rPr lang="id-ID" b="1" i="1" dirty="0">
                <a:solidFill>
                  <a:srgbClr val="981B02"/>
                </a:solidFill>
              </a:rPr>
              <a:t>: </a:t>
            </a:r>
            <a:endParaRPr lang="en-US" b="1" i="1" dirty="0">
              <a:solidFill>
                <a:srgbClr val="981B02"/>
              </a:solidFill>
            </a:endParaRPr>
          </a:p>
          <a:p>
            <a:r>
              <a:rPr lang="en-US" sz="1600" i="1" dirty="0" err="1"/>
              <a:t>Buruh</a:t>
            </a:r>
            <a:r>
              <a:rPr lang="en-US" sz="1600" i="1" dirty="0"/>
              <a:t> </a:t>
            </a:r>
            <a:r>
              <a:rPr lang="en-US" sz="1600" i="1" dirty="0" err="1"/>
              <a:t>tani</a:t>
            </a:r>
            <a:r>
              <a:rPr lang="en-US" sz="1600" i="1" dirty="0"/>
              <a:t> yang </a:t>
            </a:r>
            <a:r>
              <a:rPr lang="en-US" sz="1600" i="1" dirty="0" err="1"/>
              <a:t>kehilangan</a:t>
            </a:r>
            <a:r>
              <a:rPr lang="en-US" sz="1600" i="1" dirty="0"/>
              <a:t> </a:t>
            </a:r>
            <a:r>
              <a:rPr lang="en-US" sz="1600" i="1" dirty="0" err="1"/>
              <a:t>pekerjaan</a:t>
            </a:r>
            <a:r>
              <a:rPr lang="en-US" sz="1600" i="1" dirty="0"/>
              <a:t> </a:t>
            </a:r>
            <a:r>
              <a:rPr lang="en-US" sz="1600" i="1" dirty="0" err="1"/>
              <a:t>karena</a:t>
            </a:r>
            <a:r>
              <a:rPr lang="en-US" sz="1600" i="1" dirty="0"/>
              <a:t> </a:t>
            </a:r>
            <a:r>
              <a:rPr lang="en-US" sz="1600" i="1" dirty="0" err="1"/>
              <a:t>lahan</a:t>
            </a:r>
            <a:r>
              <a:rPr lang="en-US" sz="1600" i="1" dirty="0"/>
              <a:t> </a:t>
            </a:r>
            <a:r>
              <a:rPr lang="en-US" sz="1600" i="1" dirty="0" err="1"/>
              <a:t>pertanian</a:t>
            </a:r>
            <a:r>
              <a:rPr lang="en-US" sz="1600" i="1" dirty="0"/>
              <a:t> </a:t>
            </a:r>
            <a:r>
              <a:rPr lang="en-US" sz="1600" i="1" dirty="0" err="1"/>
              <a:t>diubah</a:t>
            </a:r>
            <a:r>
              <a:rPr lang="en-US" sz="1600" i="1" dirty="0"/>
              <a:t> </a:t>
            </a:r>
            <a:r>
              <a:rPr lang="en-US" sz="1600" i="1" dirty="0" err="1"/>
              <a:t>menjadi</a:t>
            </a:r>
            <a:r>
              <a:rPr lang="en-US" sz="1600" i="1" dirty="0"/>
              <a:t> </a:t>
            </a:r>
            <a:r>
              <a:rPr lang="en-US" sz="1600" i="1" dirty="0" err="1"/>
              <a:t>kawasan</a:t>
            </a:r>
            <a:r>
              <a:rPr lang="en-US" sz="1600" i="1" dirty="0"/>
              <a:t> </a:t>
            </a:r>
            <a:r>
              <a:rPr lang="en-US" sz="1600" i="1" dirty="0" err="1"/>
              <a:t>industri</a:t>
            </a:r>
            <a:r>
              <a:rPr lang="en-US" sz="1600" i="1" dirty="0"/>
              <a:t>, </a:t>
            </a:r>
            <a:r>
              <a:rPr lang="en-US" sz="1600" i="1" dirty="0" err="1"/>
              <a:t>dan</a:t>
            </a:r>
            <a:r>
              <a:rPr lang="en-US" sz="1600" i="1" dirty="0"/>
              <a:t> </a:t>
            </a:r>
            <a:r>
              <a:rPr lang="en-US" sz="1600" i="1" dirty="0" err="1"/>
              <a:t>mereka</a:t>
            </a:r>
            <a:r>
              <a:rPr lang="en-US" sz="1600" i="1" dirty="0"/>
              <a:t> </a:t>
            </a:r>
            <a:r>
              <a:rPr lang="en-US" sz="1600" i="1" dirty="0" err="1"/>
              <a:t>tidak</a:t>
            </a:r>
            <a:r>
              <a:rPr lang="en-US" sz="1600" i="1" dirty="0"/>
              <a:t> </a:t>
            </a:r>
            <a:r>
              <a:rPr lang="en-US" sz="1600" i="1" dirty="0" err="1"/>
              <a:t>memiliki</a:t>
            </a:r>
            <a:r>
              <a:rPr lang="en-US" sz="1600" i="1" dirty="0"/>
              <a:t> </a:t>
            </a:r>
            <a:r>
              <a:rPr lang="en-US" sz="1600" i="1" dirty="0" err="1"/>
              <a:t>keterampilan</a:t>
            </a:r>
            <a:r>
              <a:rPr lang="en-US" sz="1600" i="1" dirty="0"/>
              <a:t> </a:t>
            </a:r>
            <a:r>
              <a:rPr lang="en-US" sz="1600" i="1" dirty="0" err="1"/>
              <a:t>untuk</a:t>
            </a:r>
            <a:r>
              <a:rPr lang="en-US" sz="1600" i="1" dirty="0"/>
              <a:t> </a:t>
            </a:r>
            <a:r>
              <a:rPr lang="en-US" sz="1600" i="1" dirty="0" err="1"/>
              <a:t>bekerja</a:t>
            </a:r>
            <a:r>
              <a:rPr lang="en-US" sz="1600" i="1" dirty="0"/>
              <a:t> di </a:t>
            </a:r>
            <a:r>
              <a:rPr lang="en-US" sz="1600" i="1" dirty="0" err="1"/>
              <a:t>pabrik</a:t>
            </a:r>
            <a:r>
              <a:rPr lang="en-US" sz="1600" i="1" dirty="0" smtClean="0"/>
              <a:t>.</a:t>
            </a:r>
            <a:r>
              <a:rPr lang="id-ID" sz="1600" i="1" dirty="0" smtClean="0"/>
              <a:t> P</a:t>
            </a:r>
            <a:r>
              <a:rPr lang="en-US" sz="1600" i="1" dirty="0" err="1" smtClean="0"/>
              <a:t>ekerja</a:t>
            </a:r>
            <a:r>
              <a:rPr lang="en-US" sz="1600" i="1" dirty="0" smtClean="0"/>
              <a:t> </a:t>
            </a:r>
            <a:r>
              <a:rPr lang="en-US" sz="1600" i="1" dirty="0" err="1"/>
              <a:t>pabrik</a:t>
            </a:r>
            <a:r>
              <a:rPr lang="en-US" sz="1600" i="1" dirty="0"/>
              <a:t> </a:t>
            </a:r>
            <a:r>
              <a:rPr lang="en-US" sz="1600" i="1" dirty="0" err="1"/>
              <a:t>tekstil</a:t>
            </a:r>
            <a:r>
              <a:rPr lang="en-US" sz="1600" i="1" dirty="0"/>
              <a:t> yang </a:t>
            </a:r>
            <a:r>
              <a:rPr lang="en-US" sz="1600" i="1" dirty="0" err="1"/>
              <a:t>digantikan</a:t>
            </a:r>
            <a:r>
              <a:rPr lang="en-US" sz="1600" i="1" dirty="0"/>
              <a:t> </a:t>
            </a:r>
            <a:r>
              <a:rPr lang="en-US" sz="1600" i="1" dirty="0" err="1"/>
              <a:t>mesin</a:t>
            </a:r>
            <a:r>
              <a:rPr lang="en-US" sz="1600" i="1" dirty="0"/>
              <a:t> </a:t>
            </a:r>
            <a:r>
              <a:rPr lang="en-US" sz="1600" i="1" dirty="0" err="1"/>
              <a:t>otomatis</a:t>
            </a:r>
            <a:r>
              <a:rPr lang="en-US" sz="1600" i="1" dirty="0" smtClean="0"/>
              <a:t>, </a:t>
            </a:r>
            <a:r>
              <a:rPr lang="en-US" sz="1600" i="1" dirty="0" err="1"/>
              <a:t>pegawai</a:t>
            </a:r>
            <a:r>
              <a:rPr lang="en-US" sz="1600" i="1" dirty="0"/>
              <a:t> </a:t>
            </a:r>
            <a:r>
              <a:rPr lang="en-US" sz="1600" i="1" dirty="0" err="1"/>
              <a:t>toko</a:t>
            </a:r>
            <a:r>
              <a:rPr lang="en-US" sz="1600" i="1" dirty="0"/>
              <a:t> </a:t>
            </a:r>
            <a:r>
              <a:rPr lang="en-US" sz="1600" i="1" dirty="0" err="1"/>
              <a:t>ritel</a:t>
            </a:r>
            <a:r>
              <a:rPr lang="en-US" sz="1600" i="1" dirty="0"/>
              <a:t> yang </a:t>
            </a:r>
            <a:r>
              <a:rPr lang="en-US" sz="1600" i="1" dirty="0" err="1"/>
              <a:t>kalah</a:t>
            </a:r>
            <a:r>
              <a:rPr lang="en-US" sz="1600" i="1" dirty="0"/>
              <a:t> </a:t>
            </a:r>
            <a:r>
              <a:rPr lang="en-US" sz="1600" i="1" dirty="0" err="1"/>
              <a:t>saing</a:t>
            </a:r>
            <a:r>
              <a:rPr lang="en-US" sz="1600" i="1" dirty="0"/>
              <a:t> </a:t>
            </a:r>
            <a:r>
              <a:rPr lang="en-US" sz="1600" i="1" dirty="0" err="1"/>
              <a:t>dengan</a:t>
            </a:r>
            <a:r>
              <a:rPr lang="en-US" sz="1600" i="1" dirty="0"/>
              <a:t> e-commerce </a:t>
            </a:r>
            <a:r>
              <a:rPr lang="en-US" sz="1600" i="1" dirty="0" err="1"/>
              <a:t>dan</a:t>
            </a:r>
            <a:r>
              <a:rPr lang="en-US" sz="1600" i="1" dirty="0"/>
              <a:t> </a:t>
            </a:r>
            <a:r>
              <a:rPr lang="en-US" sz="1600" i="1" dirty="0" err="1"/>
              <a:t>tidak</a:t>
            </a:r>
            <a:r>
              <a:rPr lang="en-US" sz="1600" i="1" dirty="0"/>
              <a:t> </a:t>
            </a:r>
            <a:r>
              <a:rPr lang="en-US" sz="1600" i="1" dirty="0" err="1"/>
              <a:t>punya</a:t>
            </a:r>
            <a:r>
              <a:rPr lang="en-US" sz="1600" i="1" dirty="0"/>
              <a:t> </a:t>
            </a:r>
            <a:r>
              <a:rPr lang="en-US" sz="1600" i="1" dirty="0" err="1"/>
              <a:t>keahlian</a:t>
            </a:r>
            <a:r>
              <a:rPr lang="en-US" sz="1600" i="1" dirty="0"/>
              <a:t> </a:t>
            </a:r>
            <a:r>
              <a:rPr lang="en-US" sz="1600" i="1" dirty="0" smtClean="0"/>
              <a:t>digital</a:t>
            </a:r>
            <a:r>
              <a:rPr lang="id-ID" sz="1600" i="1" dirty="0" smtClean="0"/>
              <a:t>.</a:t>
            </a:r>
            <a:endParaRPr lang="en-US" i="1" dirty="0"/>
          </a:p>
        </p:txBody>
      </p:sp>
      <p:pic>
        <p:nvPicPr>
          <p:cNvPr id="5" name="Google Shape;571;p53"/>
          <p:cNvPicPr preferRelativeResize="0"/>
          <p:nvPr/>
        </p:nvPicPr>
        <p:blipFill>
          <a:blip r:embed="rId4">
            <a:alphaModFix/>
          </a:blip>
          <a:stretch>
            <a:fillRect/>
          </a:stretch>
        </p:blipFill>
        <p:spPr>
          <a:xfrm>
            <a:off x="6096000" y="-255568"/>
            <a:ext cx="3124200" cy="5209684"/>
          </a:xfrm>
          <a:prstGeom prst="rect">
            <a:avLst/>
          </a:prstGeom>
          <a:noFill/>
          <a:ln>
            <a:noFill/>
          </a:ln>
          <a:effectLst>
            <a:outerShdw blurRad="50800" dist="38100" dir="2700000" algn="tl" rotWithShape="0">
              <a:prstClr val="black">
                <a:alpha val="40000"/>
              </a:prstClr>
            </a:outerShdw>
          </a:effectLst>
        </p:spPr>
      </p:pic>
      <p:sp>
        <p:nvSpPr>
          <p:cNvPr id="8" name="TextBox 7"/>
          <p:cNvSpPr txBox="1"/>
          <p:nvPr/>
        </p:nvSpPr>
        <p:spPr>
          <a:xfrm>
            <a:off x="6172200" y="913328"/>
            <a:ext cx="2924175" cy="3631763"/>
          </a:xfrm>
          <a:prstGeom prst="rect">
            <a:avLst/>
          </a:prstGeom>
          <a:noFill/>
        </p:spPr>
        <p:txBody>
          <a:bodyPr wrap="square" rtlCol="0">
            <a:spAutoFit/>
          </a:bodyPr>
          <a:lstStyle/>
          <a:p>
            <a:pPr lvl="0"/>
            <a:r>
              <a:rPr lang="id-ID" b="1" i="1" dirty="0" smtClean="0"/>
              <a:t>Cara Mengatasi Pengangguran Struktural</a:t>
            </a:r>
            <a:r>
              <a:rPr lang="en-US" b="1" i="1" dirty="0" smtClean="0"/>
              <a:t>:</a:t>
            </a:r>
            <a:endParaRPr lang="id-ID" b="1" i="1" dirty="0" smtClean="0"/>
          </a:p>
          <a:p>
            <a:pPr lvl="0"/>
            <a:endParaRPr lang="en-US" b="1" i="1" dirty="0" smtClean="0"/>
          </a:p>
          <a:p>
            <a:pPr marL="285750" lvl="0" indent="-285750">
              <a:buFont typeface="Wingdings" pitchFamily="2" charset="2"/>
              <a:buChar char="Ø"/>
            </a:pPr>
            <a:r>
              <a:rPr lang="id-ID" sz="1600" dirty="0" smtClean="0"/>
              <a:t>Peningkatan </a:t>
            </a:r>
            <a:r>
              <a:rPr lang="id-ID" sz="1600" dirty="0"/>
              <a:t>mobilitas modal dan tenaga kerja</a:t>
            </a:r>
            <a:endParaRPr lang="en-US" sz="1600" dirty="0"/>
          </a:p>
          <a:p>
            <a:pPr marL="285750" lvl="0" indent="-285750">
              <a:buFont typeface="Wingdings" pitchFamily="2" charset="2"/>
              <a:buChar char="Ø"/>
            </a:pPr>
            <a:r>
              <a:rPr lang="id-ID" sz="1600" dirty="0" smtClean="0"/>
              <a:t>Memindahkan </a:t>
            </a:r>
            <a:r>
              <a:rPr lang="id-ID" sz="1600" dirty="0"/>
              <a:t>kelebihan tenaga kerja dari tempat dan sektor yang kelebihan ke tempat dan sektor ekonomi yang kekurangan</a:t>
            </a:r>
            <a:endParaRPr lang="en-US" sz="1600" dirty="0"/>
          </a:p>
          <a:p>
            <a:pPr marL="285750" lvl="0" indent="-285750">
              <a:buFont typeface="Wingdings" pitchFamily="2" charset="2"/>
              <a:buChar char="Ø"/>
            </a:pPr>
            <a:r>
              <a:rPr lang="id-ID" sz="1600" dirty="0"/>
              <a:t>Mengadakan pelatihan </a:t>
            </a:r>
            <a:r>
              <a:rPr lang="id-ID" sz="1600" dirty="0"/>
              <a:t>ulang (reskilling) tenaga </a:t>
            </a:r>
            <a:r>
              <a:rPr lang="id-ID" sz="1600" dirty="0"/>
              <a:t>kerja untuk mengisi formasi kesempatan (lowongan) kerja yang </a:t>
            </a:r>
            <a:r>
              <a:rPr lang="id-ID" sz="1600" dirty="0" smtClean="0"/>
              <a:t>kosong</a:t>
            </a:r>
            <a:endParaRPr lang="en-US" sz="1600" dirty="0"/>
          </a:p>
        </p:txBody>
      </p:sp>
      <p:sp>
        <p:nvSpPr>
          <p:cNvPr id="7" name="TextBox 6"/>
          <p:cNvSpPr txBox="1"/>
          <p:nvPr/>
        </p:nvSpPr>
        <p:spPr>
          <a:xfrm>
            <a:off x="152400" y="181927"/>
            <a:ext cx="5486400" cy="408623"/>
          </a:xfrm>
          <a:prstGeom prst="roundRect">
            <a:avLst/>
          </a:prstGeom>
          <a:blipFill dpi="0" rotWithShape="1">
            <a:blip r:embed="rId5">
              <a:extLst>
                <a:ext uri="{28A0092B-C50C-407E-A947-70E740481C1C}">
                  <a14:useLocalDpi xmlns:a14="http://schemas.microsoft.com/office/drawing/2010/main" val="0"/>
                </a:ext>
              </a:extLst>
            </a:blip>
            <a:srcRect/>
            <a:stretch>
              <a:fillRect/>
            </a:stretch>
          </a:blipFill>
        </p:spPr>
        <p:txBody>
          <a:bodyPr wrap="square" rtlCol="0">
            <a:spAutoFit/>
          </a:bodyPr>
          <a:lstStyle/>
          <a:p>
            <a:pPr lvl="0"/>
            <a:r>
              <a:rPr lang="id-ID" b="1" dirty="0" smtClean="0">
                <a:latin typeface="Comic Sans MS" pitchFamily="66" charset="0"/>
              </a:rPr>
              <a:t>Jenis Pengangguran Berdasarkan </a:t>
            </a:r>
            <a:r>
              <a:rPr lang="id-ID" b="1" dirty="0">
                <a:solidFill>
                  <a:srgbClr val="981B02"/>
                </a:solidFill>
                <a:latin typeface="Comic Sans MS" pitchFamily="66" charset="0"/>
              </a:rPr>
              <a:t>Penyebabnya</a:t>
            </a:r>
            <a:r>
              <a:rPr lang="en-US" b="1" dirty="0">
                <a:latin typeface="Comic Sans MS" pitchFamily="66" charset="0"/>
              </a:rPr>
              <a:t>:</a:t>
            </a:r>
          </a:p>
        </p:txBody>
      </p:sp>
      <p:sp>
        <p:nvSpPr>
          <p:cNvPr id="9" name="Rectangle 2"/>
          <p:cNvSpPr>
            <a:spLocks noChangeArrowheads="1"/>
          </p:cNvSpPr>
          <p:nvPr/>
        </p:nvSpPr>
        <p:spPr bwMode="auto">
          <a:xfrm>
            <a:off x="7010400" y="4882486"/>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extLst>
      <p:ext uri="{BB962C8B-B14F-4D97-AF65-F5344CB8AC3E}">
        <p14:creationId xmlns:p14="http://schemas.microsoft.com/office/powerpoint/2010/main" val="11497712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6000" b="-126000"/>
          </a:stretch>
        </a:blipFill>
        <a:effectLst/>
      </p:bgPr>
    </p:bg>
    <p:spTree>
      <p:nvGrpSpPr>
        <p:cNvPr id="1" name=""/>
        <p:cNvGrpSpPr/>
        <p:nvPr/>
      </p:nvGrpSpPr>
      <p:grpSpPr>
        <a:xfrm>
          <a:off x="0" y="0"/>
          <a:ext cx="0" cy="0"/>
          <a:chOff x="0" y="0"/>
          <a:chExt cx="0" cy="0"/>
        </a:xfrm>
      </p:grpSpPr>
      <p:sp>
        <p:nvSpPr>
          <p:cNvPr id="3" name="TextBox 2"/>
          <p:cNvSpPr txBox="1"/>
          <p:nvPr/>
        </p:nvSpPr>
        <p:spPr>
          <a:xfrm>
            <a:off x="152400" y="666750"/>
            <a:ext cx="5791200" cy="455057"/>
          </a:xfrm>
          <a:prstGeom prst="roundRect">
            <a:avLst>
              <a:gd name="adj" fmla="val 33023"/>
            </a:avLst>
          </a:prstGeom>
          <a:blipFill dpi="0" rotWithShape="1">
            <a:blip r:embed="rId3">
              <a:extLst>
                <a:ext uri="{28A0092B-C50C-407E-A947-70E740481C1C}">
                  <a14:useLocalDpi xmlns:a14="http://schemas.microsoft.com/office/drawing/2010/main" val="0"/>
                </a:ext>
              </a:extLst>
            </a:blip>
            <a:srcRect/>
            <a:stretch>
              <a:fillRect/>
            </a:stretch>
          </a:blipFill>
          <a:ln w="19050">
            <a:solidFill>
              <a:schemeClr val="tx1"/>
            </a:solidFill>
            <a:prstDash val="dash"/>
          </a:ln>
        </p:spPr>
        <p:txBody>
          <a:bodyPr wrap="square" rtlCol="0">
            <a:spAutoFit/>
          </a:bodyPr>
          <a:lstStyle/>
          <a:p>
            <a:r>
              <a:rPr lang="en-US" b="1" dirty="0" smtClean="0"/>
              <a:t>4) </a:t>
            </a:r>
            <a:r>
              <a:rPr lang="id-ID" b="1" i="1" dirty="0"/>
              <a:t>Pengangguran Teknologi (Technology Unemployment</a:t>
            </a:r>
            <a:r>
              <a:rPr lang="id-ID" b="1" i="1" dirty="0" smtClean="0"/>
              <a:t>)</a:t>
            </a:r>
            <a:endParaRPr lang="en-US" i="1" dirty="0"/>
          </a:p>
        </p:txBody>
      </p:sp>
      <p:sp>
        <p:nvSpPr>
          <p:cNvPr id="4" name="TextBox 3"/>
          <p:cNvSpPr txBox="1"/>
          <p:nvPr/>
        </p:nvSpPr>
        <p:spPr>
          <a:xfrm>
            <a:off x="152400" y="1276350"/>
            <a:ext cx="5486400" cy="4278094"/>
          </a:xfrm>
          <a:prstGeom prst="rect">
            <a:avLst/>
          </a:prstGeom>
          <a:noFill/>
        </p:spPr>
        <p:txBody>
          <a:bodyPr wrap="square" rtlCol="0">
            <a:spAutoFit/>
          </a:bodyPr>
          <a:lstStyle/>
          <a:p>
            <a:r>
              <a:rPr lang="id-ID" i="1" dirty="0"/>
              <a:t>Pengangguran ini terjadi akibat </a:t>
            </a:r>
            <a:r>
              <a:rPr lang="id-ID" b="1" i="1" dirty="0" smtClean="0">
                <a:solidFill>
                  <a:srgbClr val="981B02"/>
                </a:solidFill>
              </a:rPr>
              <a:t>kemajuan </a:t>
            </a:r>
            <a:r>
              <a:rPr lang="id-ID" b="1" i="1" dirty="0">
                <a:solidFill>
                  <a:srgbClr val="981B02"/>
                </a:solidFill>
              </a:rPr>
              <a:t>teknologi yang mampu menggantikan tenaga kerja </a:t>
            </a:r>
            <a:r>
              <a:rPr lang="id-ID" i="1" dirty="0"/>
              <a:t>dan para pencari pekerjaan tidak memiliki kehandalan teknologi</a:t>
            </a:r>
            <a:r>
              <a:rPr lang="id-ID" i="1" dirty="0"/>
              <a:t>. Penggantian tenaga kerja manusia oleh mesin atau teknologi yang lebih </a:t>
            </a:r>
            <a:r>
              <a:rPr lang="id-ID" i="1" dirty="0" smtClean="0"/>
              <a:t>efisien. Bisa </a:t>
            </a:r>
            <a:r>
              <a:rPr lang="id-ID" i="1" dirty="0"/>
              <a:t>bersifat permanen jika tidak ada adaptasi </a:t>
            </a:r>
            <a:r>
              <a:rPr lang="id-ID" i="1" dirty="0" smtClean="0"/>
              <a:t>keterampilan.  </a:t>
            </a:r>
            <a:endParaRPr lang="id-ID" i="1" dirty="0"/>
          </a:p>
          <a:p>
            <a:r>
              <a:rPr lang="id-ID" b="1" i="1" dirty="0" smtClean="0">
                <a:solidFill>
                  <a:srgbClr val="981B02"/>
                </a:solidFill>
              </a:rPr>
              <a:t>Contoh </a:t>
            </a:r>
            <a:r>
              <a:rPr lang="id-ID" b="1" i="1" dirty="0">
                <a:solidFill>
                  <a:srgbClr val="981B02"/>
                </a:solidFill>
              </a:rPr>
              <a:t>:</a:t>
            </a:r>
            <a:endParaRPr lang="en-US" i="1" dirty="0"/>
          </a:p>
          <a:p>
            <a:r>
              <a:rPr lang="id-ID" sz="1600" i="1" dirty="0"/>
              <a:t>Kehadiran mesin traktor yang menggantikan tenaga manusia dalam menggarap lahan persawahan. Pada awalnya, untuk mengelola sebuah lahan pertanian membutuhkan tenaga manusia yang cukup banyak jumlahnya. </a:t>
            </a:r>
            <a:r>
              <a:rPr lang="id-ID" sz="1600" i="1" dirty="0" smtClean="0"/>
              <a:t>Tapi </a:t>
            </a:r>
            <a:r>
              <a:rPr lang="id-ID" sz="1600" i="1" dirty="0"/>
              <a:t>semenjak adanya traktor, tenaga-tenaga tersebut mulai dikurangi karena peran mereka dapat digantikan oleh mesin traktor</a:t>
            </a:r>
            <a:r>
              <a:rPr lang="id-ID" sz="1600" i="1" dirty="0" smtClean="0"/>
              <a:t>. </a:t>
            </a:r>
          </a:p>
          <a:p>
            <a:r>
              <a:rPr lang="id-ID" sz="1600" i="1" dirty="0"/>
              <a:t>P</a:t>
            </a:r>
            <a:r>
              <a:rPr lang="en-US" sz="1600" i="1" dirty="0" err="1" smtClean="0"/>
              <a:t>etugas</a:t>
            </a:r>
            <a:r>
              <a:rPr lang="en-US" sz="1600" i="1" dirty="0" smtClean="0"/>
              <a:t> </a:t>
            </a:r>
            <a:r>
              <a:rPr lang="en-US" sz="1600" i="1" dirty="0" err="1"/>
              <a:t>tol</a:t>
            </a:r>
            <a:r>
              <a:rPr lang="en-US" sz="1600" i="1" dirty="0"/>
              <a:t> yang </a:t>
            </a:r>
            <a:r>
              <a:rPr lang="en-US" sz="1600" i="1" dirty="0" err="1"/>
              <a:t>digantikan</a:t>
            </a:r>
            <a:r>
              <a:rPr lang="en-US" sz="1600" i="1" dirty="0"/>
              <a:t> </a:t>
            </a:r>
            <a:r>
              <a:rPr lang="en-US" sz="1600" i="1" dirty="0" err="1"/>
              <a:t>mesin</a:t>
            </a:r>
            <a:r>
              <a:rPr lang="en-US" sz="1600" i="1" dirty="0"/>
              <a:t> </a:t>
            </a:r>
            <a:r>
              <a:rPr lang="en-US" sz="1600" i="1" dirty="0" err="1"/>
              <a:t>pembayaran</a:t>
            </a:r>
            <a:r>
              <a:rPr lang="en-US" sz="1600" i="1" dirty="0"/>
              <a:t> </a:t>
            </a:r>
            <a:r>
              <a:rPr lang="en-US" sz="1600" i="1" dirty="0" err="1"/>
              <a:t>elektronik</a:t>
            </a:r>
            <a:r>
              <a:rPr lang="en-US" sz="1600" i="1" dirty="0"/>
              <a:t>.</a:t>
            </a:r>
          </a:p>
          <a:p>
            <a:endParaRPr lang="en-US" sz="1600" i="1" dirty="0"/>
          </a:p>
          <a:p>
            <a:endParaRPr lang="en-US" i="1" dirty="0"/>
          </a:p>
        </p:txBody>
      </p:sp>
      <p:pic>
        <p:nvPicPr>
          <p:cNvPr id="5" name="Google Shape;571;p53"/>
          <p:cNvPicPr preferRelativeResize="0"/>
          <p:nvPr/>
        </p:nvPicPr>
        <p:blipFill>
          <a:blip r:embed="rId4">
            <a:alphaModFix/>
          </a:blip>
          <a:stretch>
            <a:fillRect/>
          </a:stretch>
        </p:blipFill>
        <p:spPr>
          <a:xfrm>
            <a:off x="5486400" y="666751"/>
            <a:ext cx="3810000" cy="3581400"/>
          </a:xfrm>
          <a:prstGeom prst="rect">
            <a:avLst/>
          </a:prstGeom>
          <a:noFill/>
          <a:ln>
            <a:noFill/>
          </a:ln>
          <a:effectLst>
            <a:outerShdw blurRad="50800" dist="38100" dir="2700000" algn="tl" rotWithShape="0">
              <a:prstClr val="black">
                <a:alpha val="40000"/>
              </a:prstClr>
            </a:outerShdw>
          </a:effectLst>
        </p:spPr>
      </p:pic>
      <p:sp>
        <p:nvSpPr>
          <p:cNvPr id="6" name="TextBox 5"/>
          <p:cNvSpPr txBox="1"/>
          <p:nvPr/>
        </p:nvSpPr>
        <p:spPr>
          <a:xfrm>
            <a:off x="5638800" y="1276350"/>
            <a:ext cx="3276600" cy="2923877"/>
          </a:xfrm>
          <a:prstGeom prst="rect">
            <a:avLst/>
          </a:prstGeom>
          <a:noFill/>
        </p:spPr>
        <p:txBody>
          <a:bodyPr wrap="square" rtlCol="0">
            <a:spAutoFit/>
          </a:bodyPr>
          <a:lstStyle/>
          <a:p>
            <a:r>
              <a:rPr lang="en-US" b="1" i="1" dirty="0" smtClean="0"/>
              <a:t>Cara </a:t>
            </a:r>
            <a:r>
              <a:rPr lang="en-US" b="1" i="1" dirty="0" err="1" smtClean="0"/>
              <a:t>Mengatasi</a:t>
            </a:r>
            <a:r>
              <a:rPr lang="en-US" b="1" i="1" dirty="0" smtClean="0"/>
              <a:t> </a:t>
            </a:r>
            <a:r>
              <a:rPr lang="en-US" b="1" i="1" dirty="0" err="1" smtClean="0"/>
              <a:t>Pengangguran</a:t>
            </a:r>
            <a:r>
              <a:rPr lang="en-US" b="1" i="1" dirty="0" smtClean="0"/>
              <a:t> </a:t>
            </a:r>
            <a:r>
              <a:rPr lang="en-US" b="1" i="1" dirty="0" err="1" smtClean="0"/>
              <a:t>Teknologi</a:t>
            </a:r>
            <a:r>
              <a:rPr lang="en-US" b="1" i="1" dirty="0" smtClean="0"/>
              <a:t>:</a:t>
            </a:r>
          </a:p>
          <a:p>
            <a:endParaRPr lang="en-US" b="1" dirty="0" smtClean="0"/>
          </a:p>
          <a:p>
            <a:pPr marL="285750" indent="-285750">
              <a:buFont typeface="Wingdings" pitchFamily="2" charset="2"/>
              <a:buChar char="Ø"/>
            </a:pPr>
            <a:r>
              <a:rPr lang="en-US" sz="1600" dirty="0" err="1" smtClean="0"/>
              <a:t>Melakukan</a:t>
            </a:r>
            <a:r>
              <a:rPr lang="en-US" sz="1600" dirty="0" smtClean="0"/>
              <a:t> </a:t>
            </a:r>
            <a:r>
              <a:rPr lang="en-US" sz="1600" dirty="0" err="1"/>
              <a:t>pelatihan</a:t>
            </a:r>
            <a:r>
              <a:rPr lang="en-US" sz="1600" dirty="0"/>
              <a:t> </a:t>
            </a:r>
            <a:r>
              <a:rPr lang="id-ID" sz="1600" dirty="0"/>
              <a:t>(reskilling) </a:t>
            </a:r>
            <a:r>
              <a:rPr lang="en-US" sz="1600" dirty="0" err="1" smtClean="0"/>
              <a:t>bagi</a:t>
            </a:r>
            <a:r>
              <a:rPr lang="en-US" sz="1600" dirty="0" smtClean="0"/>
              <a:t> </a:t>
            </a:r>
            <a:r>
              <a:rPr lang="en-US" sz="1600" dirty="0" err="1"/>
              <a:t>pekerja</a:t>
            </a:r>
            <a:r>
              <a:rPr lang="en-US" sz="1600" dirty="0"/>
              <a:t> yang </a:t>
            </a:r>
            <a:r>
              <a:rPr lang="en-US" sz="1600" dirty="0" err="1" smtClean="0"/>
              <a:t>terdampak</a:t>
            </a:r>
            <a:endParaRPr lang="en-US" sz="1600" dirty="0"/>
          </a:p>
          <a:p>
            <a:pPr marL="285750" indent="-285750">
              <a:buFont typeface="Wingdings" pitchFamily="2" charset="2"/>
              <a:buChar char="Ø"/>
            </a:pPr>
            <a:r>
              <a:rPr lang="en-US" sz="1600" dirty="0" err="1" smtClean="0"/>
              <a:t>Membuka</a:t>
            </a:r>
            <a:r>
              <a:rPr lang="en-US" sz="1600" dirty="0" smtClean="0"/>
              <a:t> </a:t>
            </a:r>
            <a:r>
              <a:rPr lang="en-US" sz="1600" dirty="0" err="1"/>
              <a:t>lapangan</a:t>
            </a:r>
            <a:r>
              <a:rPr lang="en-US" sz="1600" dirty="0"/>
              <a:t> </a:t>
            </a:r>
            <a:r>
              <a:rPr lang="en-US" sz="1600" dirty="0" err="1"/>
              <a:t>kerja</a:t>
            </a:r>
            <a:r>
              <a:rPr lang="en-US" sz="1600" dirty="0"/>
              <a:t> </a:t>
            </a:r>
            <a:r>
              <a:rPr lang="en-US" sz="1600" dirty="0" err="1"/>
              <a:t>baru</a:t>
            </a:r>
            <a:r>
              <a:rPr lang="en-US" sz="1600" dirty="0"/>
              <a:t> </a:t>
            </a:r>
            <a:r>
              <a:rPr lang="en-US" sz="1600" dirty="0" smtClean="0"/>
              <a:t>yang </a:t>
            </a:r>
            <a:r>
              <a:rPr lang="en-US" sz="1600" dirty="0" err="1"/>
              <a:t>padat</a:t>
            </a:r>
            <a:r>
              <a:rPr lang="en-US" sz="1600" dirty="0"/>
              <a:t> </a:t>
            </a:r>
            <a:r>
              <a:rPr lang="en-US" sz="1600" dirty="0" err="1" smtClean="0"/>
              <a:t>karya</a:t>
            </a:r>
            <a:endParaRPr lang="en-US" sz="1600" dirty="0"/>
          </a:p>
          <a:p>
            <a:pPr marL="285750" indent="-285750">
              <a:buFont typeface="Wingdings" pitchFamily="2" charset="2"/>
              <a:buChar char="Ø"/>
            </a:pPr>
            <a:r>
              <a:rPr lang="en-US" sz="1600" dirty="0" err="1" smtClean="0"/>
              <a:t>Meningkatkan</a:t>
            </a:r>
            <a:r>
              <a:rPr lang="en-US" sz="1600" dirty="0" smtClean="0"/>
              <a:t> </a:t>
            </a:r>
            <a:r>
              <a:rPr lang="en-US" sz="1600" dirty="0" err="1"/>
              <a:t>kualitas</a:t>
            </a:r>
            <a:r>
              <a:rPr lang="en-US" sz="1600" dirty="0"/>
              <a:t> </a:t>
            </a:r>
            <a:r>
              <a:rPr lang="en-US" sz="1600" dirty="0" err="1" smtClean="0"/>
              <a:t>pendidikan</a:t>
            </a:r>
            <a:endParaRPr lang="en-US" sz="1600" dirty="0"/>
          </a:p>
          <a:p>
            <a:pPr marL="285750" indent="-285750">
              <a:buFont typeface="Wingdings" pitchFamily="2" charset="2"/>
              <a:buChar char="Ø"/>
            </a:pPr>
            <a:r>
              <a:rPr lang="en-US" sz="1600" dirty="0" err="1" smtClean="0"/>
              <a:t>Menyediakan</a:t>
            </a:r>
            <a:r>
              <a:rPr lang="en-US" sz="1600" dirty="0" smtClean="0"/>
              <a:t> </a:t>
            </a:r>
            <a:r>
              <a:rPr lang="en-US" sz="1600" dirty="0" err="1"/>
              <a:t>kredit</a:t>
            </a:r>
            <a:r>
              <a:rPr lang="en-US" sz="1600" dirty="0"/>
              <a:t> </a:t>
            </a:r>
            <a:r>
              <a:rPr lang="en-US" sz="1600" dirty="0" err="1"/>
              <a:t>pinjaman</a:t>
            </a:r>
            <a:r>
              <a:rPr lang="en-US" sz="1600" dirty="0"/>
              <a:t> modal</a:t>
            </a:r>
          </a:p>
          <a:p>
            <a:endParaRPr lang="en-US" dirty="0"/>
          </a:p>
        </p:txBody>
      </p:sp>
      <p:sp>
        <p:nvSpPr>
          <p:cNvPr id="7" name="TextBox 6"/>
          <p:cNvSpPr txBox="1"/>
          <p:nvPr/>
        </p:nvSpPr>
        <p:spPr>
          <a:xfrm>
            <a:off x="152400" y="181927"/>
            <a:ext cx="5486400" cy="408623"/>
          </a:xfrm>
          <a:prstGeom prst="roundRect">
            <a:avLst/>
          </a:prstGeom>
          <a:blipFill dpi="0" rotWithShape="1">
            <a:blip r:embed="rId5">
              <a:extLst>
                <a:ext uri="{28A0092B-C50C-407E-A947-70E740481C1C}">
                  <a14:useLocalDpi xmlns:a14="http://schemas.microsoft.com/office/drawing/2010/main" val="0"/>
                </a:ext>
              </a:extLst>
            </a:blip>
            <a:srcRect/>
            <a:stretch>
              <a:fillRect/>
            </a:stretch>
          </a:blipFill>
        </p:spPr>
        <p:txBody>
          <a:bodyPr wrap="square" rtlCol="0">
            <a:spAutoFit/>
          </a:bodyPr>
          <a:lstStyle/>
          <a:p>
            <a:pPr lvl="0"/>
            <a:r>
              <a:rPr lang="id-ID" b="1" dirty="0" smtClean="0">
                <a:latin typeface="Comic Sans MS" pitchFamily="66" charset="0"/>
              </a:rPr>
              <a:t>Jenis Pengangguran Berdasarkan </a:t>
            </a:r>
            <a:r>
              <a:rPr lang="id-ID" b="1" dirty="0">
                <a:solidFill>
                  <a:srgbClr val="981B02"/>
                </a:solidFill>
                <a:latin typeface="Comic Sans MS" pitchFamily="66" charset="0"/>
              </a:rPr>
              <a:t>Penyebabnya</a:t>
            </a:r>
            <a:r>
              <a:rPr lang="en-US" b="1" dirty="0">
                <a:latin typeface="Comic Sans MS" pitchFamily="66" charset="0"/>
              </a:rPr>
              <a:t>:</a:t>
            </a:r>
          </a:p>
        </p:txBody>
      </p:sp>
      <p:sp>
        <p:nvSpPr>
          <p:cNvPr id="8" name="Rectangle 2"/>
          <p:cNvSpPr>
            <a:spLocks noChangeArrowheads="1"/>
          </p:cNvSpPr>
          <p:nvPr/>
        </p:nvSpPr>
        <p:spPr bwMode="auto">
          <a:xfrm>
            <a:off x="6896100" y="4781550"/>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extLst>
      <p:ext uri="{BB962C8B-B14F-4D97-AF65-F5344CB8AC3E}">
        <p14:creationId xmlns:p14="http://schemas.microsoft.com/office/powerpoint/2010/main" val="37756605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6000" b="-126000"/>
          </a:stretch>
        </a:blipFill>
        <a:effectLst/>
      </p:bgPr>
    </p:bg>
    <p:spTree>
      <p:nvGrpSpPr>
        <p:cNvPr id="1" name=""/>
        <p:cNvGrpSpPr/>
        <p:nvPr/>
      </p:nvGrpSpPr>
      <p:grpSpPr>
        <a:xfrm>
          <a:off x="0" y="0"/>
          <a:ext cx="0" cy="0"/>
          <a:chOff x="0" y="0"/>
          <a:chExt cx="0" cy="0"/>
        </a:xfrm>
      </p:grpSpPr>
      <p:sp>
        <p:nvSpPr>
          <p:cNvPr id="3" name="TextBox 2"/>
          <p:cNvSpPr txBox="1"/>
          <p:nvPr/>
        </p:nvSpPr>
        <p:spPr>
          <a:xfrm>
            <a:off x="304799" y="745093"/>
            <a:ext cx="8229601" cy="455057"/>
          </a:xfrm>
          <a:prstGeom prst="roundRect">
            <a:avLst>
              <a:gd name="adj" fmla="val 33023"/>
            </a:avLst>
          </a:prstGeom>
          <a:blipFill dpi="0" rotWithShape="1">
            <a:blip r:embed="rId3">
              <a:extLst>
                <a:ext uri="{28A0092B-C50C-407E-A947-70E740481C1C}">
                  <a14:useLocalDpi xmlns:a14="http://schemas.microsoft.com/office/drawing/2010/main" val="0"/>
                </a:ext>
              </a:extLst>
            </a:blip>
            <a:srcRect/>
            <a:stretch>
              <a:fillRect/>
            </a:stretch>
          </a:blipFill>
          <a:ln w="19050">
            <a:solidFill>
              <a:schemeClr val="tx1"/>
            </a:solidFill>
            <a:prstDash val="dash"/>
          </a:ln>
        </p:spPr>
        <p:txBody>
          <a:bodyPr wrap="square" rtlCol="0">
            <a:spAutoFit/>
          </a:bodyPr>
          <a:lstStyle/>
          <a:p>
            <a:r>
              <a:rPr lang="en-US" b="1" dirty="0" err="1">
                <a:solidFill>
                  <a:prstClr val="black"/>
                </a:solidFill>
              </a:rPr>
              <a:t>Pengangguran</a:t>
            </a:r>
            <a:r>
              <a:rPr lang="en-US" b="1" dirty="0">
                <a:solidFill>
                  <a:prstClr val="black"/>
                </a:solidFill>
              </a:rPr>
              <a:t> </a:t>
            </a:r>
            <a:r>
              <a:rPr lang="en-US" b="1" dirty="0" err="1" smtClean="0">
                <a:solidFill>
                  <a:prstClr val="black"/>
                </a:solidFill>
              </a:rPr>
              <a:t>siklikal</a:t>
            </a:r>
            <a:r>
              <a:rPr lang="id-ID" b="1" dirty="0" smtClean="0">
                <a:solidFill>
                  <a:prstClr val="black"/>
                </a:solidFill>
              </a:rPr>
              <a:t>  </a:t>
            </a:r>
            <a:r>
              <a:rPr lang="id-ID" b="1" dirty="0" smtClean="0">
                <a:solidFill>
                  <a:srgbClr val="FFC000"/>
                </a:solidFill>
              </a:rPr>
              <a:t>Vs</a:t>
            </a:r>
            <a:r>
              <a:rPr lang="en-US" b="1" dirty="0" smtClean="0">
                <a:solidFill>
                  <a:prstClr val="black"/>
                </a:solidFill>
              </a:rPr>
              <a:t> </a:t>
            </a:r>
            <a:r>
              <a:rPr lang="id-ID" b="1" dirty="0" smtClean="0">
                <a:solidFill>
                  <a:prstClr val="black"/>
                </a:solidFill>
              </a:rPr>
              <a:t> </a:t>
            </a:r>
            <a:r>
              <a:rPr lang="en-US" b="1" dirty="0" err="1" smtClean="0">
                <a:solidFill>
                  <a:prstClr val="black"/>
                </a:solidFill>
              </a:rPr>
              <a:t>Pengangguran</a:t>
            </a:r>
            <a:r>
              <a:rPr lang="en-US" b="1" dirty="0" smtClean="0">
                <a:solidFill>
                  <a:prstClr val="black"/>
                </a:solidFill>
              </a:rPr>
              <a:t> </a:t>
            </a:r>
            <a:r>
              <a:rPr lang="en-US" b="1" dirty="0" err="1" smtClean="0">
                <a:solidFill>
                  <a:prstClr val="black"/>
                </a:solidFill>
              </a:rPr>
              <a:t>Struktural</a:t>
            </a:r>
            <a:r>
              <a:rPr lang="id-ID" b="1" dirty="0" smtClean="0">
                <a:solidFill>
                  <a:prstClr val="black"/>
                </a:solidFill>
              </a:rPr>
              <a:t>  </a:t>
            </a:r>
            <a:r>
              <a:rPr lang="id-ID" b="1" dirty="0" smtClean="0">
                <a:solidFill>
                  <a:srgbClr val="FFC000"/>
                </a:solidFill>
              </a:rPr>
              <a:t>Vs</a:t>
            </a:r>
            <a:r>
              <a:rPr lang="en-US" b="1" dirty="0" smtClean="0">
                <a:solidFill>
                  <a:prstClr val="black"/>
                </a:solidFill>
              </a:rPr>
              <a:t> </a:t>
            </a:r>
            <a:r>
              <a:rPr lang="id-ID" b="1" dirty="0" smtClean="0">
                <a:solidFill>
                  <a:prstClr val="black"/>
                </a:solidFill>
              </a:rPr>
              <a:t> </a:t>
            </a:r>
            <a:r>
              <a:rPr lang="en-US" b="1" dirty="0" err="1" smtClean="0">
                <a:solidFill>
                  <a:prstClr val="black"/>
                </a:solidFill>
              </a:rPr>
              <a:t>Pengangguran</a:t>
            </a:r>
            <a:r>
              <a:rPr lang="en-US" b="1" dirty="0" smtClean="0">
                <a:solidFill>
                  <a:prstClr val="black"/>
                </a:solidFill>
              </a:rPr>
              <a:t> </a:t>
            </a:r>
            <a:r>
              <a:rPr lang="en-US" b="1" dirty="0" err="1">
                <a:solidFill>
                  <a:prstClr val="black"/>
                </a:solidFill>
              </a:rPr>
              <a:t>Teknologi</a:t>
            </a:r>
            <a:endParaRPr lang="en-US" i="1" dirty="0">
              <a:solidFill>
                <a:prstClr val="black"/>
              </a:solidFill>
            </a:endParaRPr>
          </a:p>
        </p:txBody>
      </p:sp>
      <p:sp>
        <p:nvSpPr>
          <p:cNvPr id="7" name="TextBox 6"/>
          <p:cNvSpPr txBox="1"/>
          <p:nvPr/>
        </p:nvSpPr>
        <p:spPr>
          <a:xfrm>
            <a:off x="152400" y="181927"/>
            <a:ext cx="5486400" cy="408623"/>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p:spPr>
        <p:txBody>
          <a:bodyPr wrap="square" rtlCol="0">
            <a:spAutoFit/>
          </a:bodyPr>
          <a:lstStyle/>
          <a:p>
            <a:r>
              <a:rPr lang="id-ID" b="1" dirty="0" smtClean="0">
                <a:solidFill>
                  <a:prstClr val="black"/>
                </a:solidFill>
                <a:latin typeface="Comic Sans MS" pitchFamily="66" charset="0"/>
              </a:rPr>
              <a:t>Jenis Pengangguran Berdasarkan </a:t>
            </a:r>
            <a:r>
              <a:rPr lang="id-ID" b="1" dirty="0">
                <a:solidFill>
                  <a:srgbClr val="981B02"/>
                </a:solidFill>
                <a:latin typeface="Comic Sans MS" pitchFamily="66" charset="0"/>
              </a:rPr>
              <a:t>Penyebabnya</a:t>
            </a:r>
            <a:r>
              <a:rPr lang="en-US" b="1" dirty="0">
                <a:solidFill>
                  <a:prstClr val="black"/>
                </a:solidFill>
                <a:latin typeface="Comic Sans MS" pitchFamily="66" charset="0"/>
              </a:rPr>
              <a:t>:</a:t>
            </a:r>
          </a:p>
        </p:txBody>
      </p:sp>
      <p:sp>
        <p:nvSpPr>
          <p:cNvPr id="8" name="Rectangle 2"/>
          <p:cNvSpPr>
            <a:spLocks noChangeArrowheads="1"/>
          </p:cNvSpPr>
          <p:nvPr/>
        </p:nvSpPr>
        <p:spPr bwMode="auto">
          <a:xfrm>
            <a:off x="6896100" y="4781550"/>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504950"/>
            <a:ext cx="8029575"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40164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6000" b="-126000"/>
          </a:stretch>
        </a:blipFill>
        <a:effectLst/>
      </p:bgPr>
    </p:bg>
    <p:spTree>
      <p:nvGrpSpPr>
        <p:cNvPr id="1" name=""/>
        <p:cNvGrpSpPr/>
        <p:nvPr/>
      </p:nvGrpSpPr>
      <p:grpSpPr>
        <a:xfrm>
          <a:off x="0" y="0"/>
          <a:ext cx="0" cy="0"/>
          <a:chOff x="0" y="0"/>
          <a:chExt cx="0" cy="0"/>
        </a:xfrm>
      </p:grpSpPr>
      <p:sp>
        <p:nvSpPr>
          <p:cNvPr id="3" name="TextBox 2"/>
          <p:cNvSpPr txBox="1"/>
          <p:nvPr/>
        </p:nvSpPr>
        <p:spPr>
          <a:xfrm>
            <a:off x="152400" y="666750"/>
            <a:ext cx="5029200" cy="455057"/>
          </a:xfrm>
          <a:prstGeom prst="roundRect">
            <a:avLst>
              <a:gd name="adj" fmla="val 33023"/>
            </a:avLst>
          </a:prstGeom>
          <a:blipFill dpi="0" rotWithShape="1">
            <a:blip r:embed="rId3">
              <a:extLst>
                <a:ext uri="{28A0092B-C50C-407E-A947-70E740481C1C}">
                  <a14:useLocalDpi xmlns:a14="http://schemas.microsoft.com/office/drawing/2010/main" val="0"/>
                </a:ext>
              </a:extLst>
            </a:blip>
            <a:srcRect/>
            <a:stretch>
              <a:fillRect/>
            </a:stretch>
          </a:blipFill>
          <a:ln w="19050">
            <a:solidFill>
              <a:schemeClr val="tx1"/>
            </a:solidFill>
            <a:prstDash val="dash"/>
          </a:ln>
        </p:spPr>
        <p:txBody>
          <a:bodyPr wrap="square" rtlCol="0">
            <a:spAutoFit/>
          </a:bodyPr>
          <a:lstStyle/>
          <a:p>
            <a:pPr lvl="0"/>
            <a:r>
              <a:rPr lang="en-US" b="1" dirty="0"/>
              <a:t>1</a:t>
            </a:r>
            <a:r>
              <a:rPr lang="en-US" b="1" dirty="0" smtClean="0"/>
              <a:t>) </a:t>
            </a:r>
            <a:r>
              <a:rPr lang="id-ID" b="1" i="1" dirty="0"/>
              <a:t>Pengangguran Terbuka (Open </a:t>
            </a:r>
            <a:r>
              <a:rPr lang="id-ID" b="1" i="1" dirty="0" smtClean="0"/>
              <a:t>Unemployment</a:t>
            </a:r>
            <a:r>
              <a:rPr lang="en-US" b="1" i="1" dirty="0"/>
              <a:t>)</a:t>
            </a:r>
            <a:endParaRPr lang="en-US" dirty="0"/>
          </a:p>
        </p:txBody>
      </p:sp>
      <p:sp>
        <p:nvSpPr>
          <p:cNvPr id="4" name="TextBox 3"/>
          <p:cNvSpPr txBox="1"/>
          <p:nvPr/>
        </p:nvSpPr>
        <p:spPr>
          <a:xfrm>
            <a:off x="76200" y="1200150"/>
            <a:ext cx="5867400" cy="3631763"/>
          </a:xfrm>
          <a:prstGeom prst="rect">
            <a:avLst/>
          </a:prstGeom>
          <a:noFill/>
        </p:spPr>
        <p:txBody>
          <a:bodyPr wrap="square" rtlCol="0">
            <a:spAutoFit/>
          </a:bodyPr>
          <a:lstStyle/>
          <a:p>
            <a:r>
              <a:rPr lang="id-ID" i="1" dirty="0"/>
              <a:t>Pengangguran terbuka adalah tenaga kerja </a:t>
            </a:r>
            <a:r>
              <a:rPr lang="id-ID" b="1" i="1" dirty="0">
                <a:solidFill>
                  <a:srgbClr val="981B02"/>
                </a:solidFill>
              </a:rPr>
              <a:t>yang benar-benar tidak memiliki pekerjaan </a:t>
            </a:r>
            <a:r>
              <a:rPr lang="id-ID" i="1" dirty="0"/>
              <a:t>atau sama sekali tidak bekerja. </a:t>
            </a:r>
            <a:endParaRPr lang="en-US" i="1" dirty="0"/>
          </a:p>
          <a:p>
            <a:r>
              <a:rPr lang="id-ID" sz="1600" i="1" dirty="0"/>
              <a:t>Pengangguran ini tercipta sebagai akibat pertambahan lowongan pekerjaan yang lebih rendah dari pertambahan tenaga kerja. Sebagai akibatnya dalam perekonomian semakin banyak jumlah tenaga kerja yang tidak dapat memperoleh pekerjaan. Efek dari keadaan ini di dalam suatu jangka massa yang cukup panjang mereka tidak melakukan sesuatu pekerjaan. </a:t>
            </a:r>
            <a:endParaRPr lang="id-ID" sz="1600" i="1" dirty="0" smtClean="0"/>
          </a:p>
          <a:p>
            <a:r>
              <a:rPr lang="id-ID" sz="1600" i="1" dirty="0" smtClean="0"/>
              <a:t>Jadi </a:t>
            </a:r>
            <a:r>
              <a:rPr lang="id-ID" sz="1600" i="1" dirty="0"/>
              <a:t>mereka menganggur secara nyata dan sepenuh waktu. </a:t>
            </a:r>
            <a:endParaRPr lang="en-US" sz="1600" i="1" dirty="0" smtClean="0"/>
          </a:p>
          <a:p>
            <a:r>
              <a:rPr lang="id-ID" sz="1600" i="1" dirty="0" smtClean="0"/>
              <a:t>Pengangguran </a:t>
            </a:r>
            <a:r>
              <a:rPr lang="id-ID" sz="1600" i="1" dirty="0"/>
              <a:t>terbuka dapat pula wujud sebagai akibat dari kegiatan ekonomi yang menurun, dari kemajuan tekonologi yang mengurangi penggunaan tenaga kerja, atau sebagai akibat dari kemunduran perkembangan sesuatu industry.</a:t>
            </a:r>
            <a:endParaRPr lang="en-US" sz="1600" i="1"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00" y="1200150"/>
            <a:ext cx="3352800" cy="2876550"/>
          </a:xfrm>
          <a:prstGeom prst="rect">
            <a:avLst/>
          </a:prstGeom>
        </p:spPr>
      </p:pic>
      <p:pic>
        <p:nvPicPr>
          <p:cNvPr id="6" name="Google Shape;570;p53"/>
          <p:cNvPicPr preferRelativeResize="0"/>
          <p:nvPr/>
        </p:nvPicPr>
        <p:blipFill rotWithShape="1">
          <a:blip r:embed="rId5">
            <a:alphaModFix/>
            <a:duotone>
              <a:prstClr val="black"/>
              <a:schemeClr val="accent6">
                <a:lumMod val="75000"/>
                <a:tint val="45000"/>
                <a:satMod val="400000"/>
              </a:schemeClr>
            </a:duotone>
          </a:blip>
          <a:srcRect t="16734" r="8892" b="18300"/>
          <a:stretch/>
        </p:blipFill>
        <p:spPr>
          <a:xfrm rot="975671">
            <a:off x="7550558" y="1005817"/>
            <a:ext cx="1740955" cy="804884"/>
          </a:xfrm>
          <a:prstGeom prst="rect">
            <a:avLst/>
          </a:prstGeom>
          <a:noFill/>
          <a:ln>
            <a:noFill/>
          </a:ln>
        </p:spPr>
      </p:pic>
      <p:sp>
        <p:nvSpPr>
          <p:cNvPr id="7" name="TextBox 6"/>
          <p:cNvSpPr txBox="1"/>
          <p:nvPr/>
        </p:nvSpPr>
        <p:spPr>
          <a:xfrm>
            <a:off x="5791200" y="1773019"/>
            <a:ext cx="3200400" cy="646331"/>
          </a:xfrm>
          <a:prstGeom prst="rect">
            <a:avLst/>
          </a:prstGeom>
          <a:noFill/>
        </p:spPr>
        <p:txBody>
          <a:bodyPr wrap="square" rtlCol="0">
            <a:spAutoFit/>
          </a:bodyPr>
          <a:lstStyle/>
          <a:p>
            <a:pPr algn="ctr"/>
            <a:r>
              <a:rPr lang="id-ID" b="1" dirty="0" smtClean="0">
                <a:solidFill>
                  <a:srgbClr val="981B02"/>
                </a:solidFill>
                <a:latin typeface="Comic Sans MS" pitchFamily="66" charset="0"/>
              </a:rPr>
              <a:t>Cara Menghitung Tingkat Pengangguran Terbuka:</a:t>
            </a:r>
            <a:endParaRPr lang="en-US" b="1" dirty="0" smtClean="0">
              <a:solidFill>
                <a:srgbClr val="981B02"/>
              </a:solidFill>
              <a:latin typeface="Comic Sans MS" pitchFamily="66" charset="0"/>
            </a:endParaRPr>
          </a:p>
        </p:txBody>
      </p:sp>
      <mc:AlternateContent xmlns:mc="http://schemas.openxmlformats.org/markup-compatibility/2006" xmlns:a14="http://schemas.microsoft.com/office/drawing/2010/main">
        <mc:Choice Requires="a14">
          <p:sp>
            <p:nvSpPr>
              <p:cNvPr id="8" name="TextBox 7"/>
              <p:cNvSpPr txBox="1"/>
              <p:nvPr/>
            </p:nvSpPr>
            <p:spPr>
              <a:xfrm>
                <a:off x="5791200" y="2655249"/>
                <a:ext cx="3124200" cy="526101"/>
              </a:xfrm>
              <a:prstGeom prst="roundRect">
                <a:avLst/>
              </a:prstGeom>
              <a:solidFill>
                <a:srgbClr val="FFC000"/>
              </a:solidFill>
              <a:ln w="1905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id-ID" sz="1200" b="1" i="1">
                          <a:latin typeface="Cambria Math"/>
                        </a:rPr>
                        <m:t>𝑻𝑷𝑻</m:t>
                      </m:r>
                      <m:r>
                        <a:rPr lang="id-ID" sz="1200" b="1" i="1">
                          <a:latin typeface="Cambria Math"/>
                        </a:rPr>
                        <m:t>=</m:t>
                      </m:r>
                      <m:f>
                        <m:fPr>
                          <m:ctrlPr>
                            <a:rPr lang="en-US" sz="1200" b="1" i="1">
                              <a:latin typeface="Cambria Math"/>
                            </a:rPr>
                          </m:ctrlPr>
                        </m:fPr>
                        <m:num>
                          <m:r>
                            <a:rPr lang="id-ID" sz="1200" b="1" i="1">
                              <a:latin typeface="Cambria Math"/>
                            </a:rPr>
                            <m:t>𝐉𝐮𝐦𝐥𝐚𝐡</m:t>
                          </m:r>
                          <m:r>
                            <a:rPr lang="id-ID" sz="1200" b="1">
                              <a:latin typeface="Cambria Math"/>
                            </a:rPr>
                            <m:t> </m:t>
                          </m:r>
                          <m:r>
                            <a:rPr lang="id-ID" sz="1200" b="1" i="1">
                              <a:latin typeface="Cambria Math"/>
                            </a:rPr>
                            <m:t>𝐏𝐞𝐧𝐠𝐚𝐧𝐠𝐠𝐮𝐫𝐚𝐧</m:t>
                          </m:r>
                          <m:r>
                            <a:rPr lang="id-ID" sz="1200" b="1">
                              <a:latin typeface="Cambria Math"/>
                            </a:rPr>
                            <m:t> </m:t>
                          </m:r>
                        </m:num>
                        <m:den>
                          <m:r>
                            <a:rPr lang="id-ID" sz="1200" b="1" i="1">
                              <a:latin typeface="Cambria Math"/>
                            </a:rPr>
                            <m:t>𝐉𝐮𝐦𝐥𝐚𝐡</m:t>
                          </m:r>
                          <m:r>
                            <a:rPr lang="id-ID" sz="1200" b="1">
                              <a:latin typeface="Cambria Math"/>
                            </a:rPr>
                            <m:t> </m:t>
                          </m:r>
                          <m:r>
                            <a:rPr lang="id-ID" sz="1200" b="1" i="1">
                              <a:latin typeface="Cambria Math"/>
                            </a:rPr>
                            <m:t>𝐀𝐧𝐠𝐤𝐚𝐭𝐚𝐧</m:t>
                          </m:r>
                          <m:r>
                            <a:rPr lang="id-ID" sz="1200" b="1">
                              <a:latin typeface="Cambria Math"/>
                            </a:rPr>
                            <m:t> </m:t>
                          </m:r>
                          <m:r>
                            <a:rPr lang="id-ID" sz="1200" b="1" i="1">
                              <a:latin typeface="Cambria Math"/>
                            </a:rPr>
                            <m:t>𝐊𝐞𝐫𝐣𝐚</m:t>
                          </m:r>
                          <m:r>
                            <a:rPr lang="id-ID" sz="1200" b="1">
                              <a:latin typeface="Cambria Math"/>
                            </a:rPr>
                            <m:t> </m:t>
                          </m:r>
                        </m:den>
                      </m:f>
                      <m:r>
                        <a:rPr lang="id-ID" sz="1200" b="1" i="1">
                          <a:latin typeface="Cambria Math"/>
                        </a:rPr>
                        <m:t> </m:t>
                      </m:r>
                      <m:r>
                        <a:rPr lang="id-ID" sz="1200" b="1" i="1">
                          <a:latin typeface="Cambria Math"/>
                        </a:rPr>
                        <m:t>𝑿</m:t>
                      </m:r>
                      <m:r>
                        <a:rPr lang="id-ID" sz="1200" b="1" i="1">
                          <a:latin typeface="Cambria Math"/>
                        </a:rPr>
                        <m:t> </m:t>
                      </m:r>
                      <m:r>
                        <a:rPr lang="id-ID" sz="1200" b="1" i="1">
                          <a:latin typeface="Cambria Math"/>
                        </a:rPr>
                        <m:t>𝟏𝟎𝟎</m:t>
                      </m:r>
                      <m:r>
                        <a:rPr lang="id-ID" sz="1200" b="1" i="1">
                          <a:latin typeface="Cambria Math"/>
                        </a:rPr>
                        <m:t>%</m:t>
                      </m:r>
                    </m:oMath>
                  </m:oMathPara>
                </a14:m>
                <a:endParaRPr lang="en-US" sz="12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5791200" y="2655249"/>
                <a:ext cx="3124200" cy="526101"/>
              </a:xfrm>
              <a:prstGeom prst="roundRect">
                <a:avLst/>
              </a:prstGeom>
              <a:blipFill rotWithShape="1">
                <a:blip r:embed="rId6"/>
                <a:stretch>
                  <a:fillRect/>
                </a:stretch>
              </a:blipFill>
              <a:ln w="19050">
                <a:solidFill>
                  <a:schemeClr val="tx1"/>
                </a:solidFill>
              </a:ln>
            </p:spPr>
            <p:txBody>
              <a:bodyPr/>
              <a:lstStyle/>
              <a:p>
                <a:r>
                  <a:rPr lang="en-US">
                    <a:noFill/>
                  </a:rPr>
                  <a:t> </a:t>
                </a:r>
              </a:p>
            </p:txBody>
          </p:sp>
        </mc:Fallback>
      </mc:AlternateContent>
      <p:sp>
        <p:nvSpPr>
          <p:cNvPr id="9" name="TextBox 8"/>
          <p:cNvSpPr txBox="1"/>
          <p:nvPr/>
        </p:nvSpPr>
        <p:spPr>
          <a:xfrm>
            <a:off x="152400" y="181927"/>
            <a:ext cx="5334000" cy="510778"/>
          </a:xfrm>
          <a:prstGeom prst="roundRect">
            <a:avLst/>
          </a:prstGeom>
          <a:blipFill dpi="0" rotWithShape="1">
            <a:blip r:embed="rId7">
              <a:extLst>
                <a:ext uri="{28A0092B-C50C-407E-A947-70E740481C1C}">
                  <a14:useLocalDpi xmlns:a14="http://schemas.microsoft.com/office/drawing/2010/main" val="0"/>
                </a:ext>
              </a:extLst>
            </a:blip>
            <a:srcRect/>
            <a:stretch>
              <a:fillRect/>
            </a:stretch>
          </a:blipFill>
        </p:spPr>
        <p:txBody>
          <a:bodyPr wrap="square" rtlCol="0">
            <a:spAutoFit/>
          </a:bodyPr>
          <a:lstStyle/>
          <a:p>
            <a:pPr lvl="0"/>
            <a:r>
              <a:rPr lang="id-ID" b="1" dirty="0" smtClean="0">
                <a:latin typeface="Comic Sans MS" pitchFamily="66" charset="0"/>
              </a:rPr>
              <a:t>Jenis Pengangguran Berdasarkan </a:t>
            </a:r>
            <a:r>
              <a:rPr lang="en-US" sz="2400" b="1" dirty="0" err="1" smtClean="0">
                <a:solidFill>
                  <a:srgbClr val="FFC000"/>
                </a:solidFill>
                <a:latin typeface="Comic Sans MS" pitchFamily="66" charset="0"/>
              </a:rPr>
              <a:t>Cirinya</a:t>
            </a:r>
            <a:r>
              <a:rPr lang="en-US" sz="2400" b="1" dirty="0" smtClean="0">
                <a:solidFill>
                  <a:srgbClr val="FFC000"/>
                </a:solidFill>
                <a:latin typeface="Comic Sans MS" pitchFamily="66" charset="0"/>
              </a:rPr>
              <a:t>:</a:t>
            </a:r>
            <a:endParaRPr lang="en-US" sz="2400" b="1" dirty="0">
              <a:solidFill>
                <a:srgbClr val="FFC000"/>
              </a:solidFill>
              <a:latin typeface="Comic Sans MS" pitchFamily="66" charset="0"/>
            </a:endParaRPr>
          </a:p>
        </p:txBody>
      </p:sp>
      <p:sp>
        <p:nvSpPr>
          <p:cNvPr id="10" name="Rectangle 2"/>
          <p:cNvSpPr>
            <a:spLocks noChangeArrowheads="1"/>
          </p:cNvSpPr>
          <p:nvPr/>
        </p:nvSpPr>
        <p:spPr bwMode="auto">
          <a:xfrm>
            <a:off x="6896100" y="4781550"/>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extLst>
      <p:ext uri="{BB962C8B-B14F-4D97-AF65-F5344CB8AC3E}">
        <p14:creationId xmlns:p14="http://schemas.microsoft.com/office/powerpoint/2010/main" val="1952819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6000" b="-126000"/>
          </a:stretch>
        </a:blipFill>
        <a:effectLst/>
      </p:bgPr>
    </p:bg>
    <p:spTree>
      <p:nvGrpSpPr>
        <p:cNvPr id="1" name=""/>
        <p:cNvGrpSpPr/>
        <p:nvPr/>
      </p:nvGrpSpPr>
      <p:grpSpPr>
        <a:xfrm>
          <a:off x="0" y="0"/>
          <a:ext cx="0" cy="0"/>
          <a:chOff x="0" y="0"/>
          <a:chExt cx="0" cy="0"/>
        </a:xfrm>
      </p:grpSpPr>
      <p:sp>
        <p:nvSpPr>
          <p:cNvPr id="3" name="TextBox 2"/>
          <p:cNvSpPr txBox="1"/>
          <p:nvPr/>
        </p:nvSpPr>
        <p:spPr>
          <a:xfrm>
            <a:off x="152400" y="745093"/>
            <a:ext cx="5943600" cy="455057"/>
          </a:xfrm>
          <a:prstGeom prst="roundRect">
            <a:avLst>
              <a:gd name="adj" fmla="val 33023"/>
            </a:avLst>
          </a:prstGeom>
          <a:blipFill dpi="0" rotWithShape="1">
            <a:blip r:embed="rId3">
              <a:extLst>
                <a:ext uri="{28A0092B-C50C-407E-A947-70E740481C1C}">
                  <a14:useLocalDpi xmlns:a14="http://schemas.microsoft.com/office/drawing/2010/main" val="0"/>
                </a:ext>
              </a:extLst>
            </a:blip>
            <a:srcRect/>
            <a:stretch>
              <a:fillRect/>
            </a:stretch>
          </a:blipFill>
          <a:ln w="19050">
            <a:solidFill>
              <a:schemeClr val="tx1"/>
            </a:solidFill>
            <a:prstDash val="dash"/>
          </a:ln>
        </p:spPr>
        <p:txBody>
          <a:bodyPr wrap="square" rtlCol="0">
            <a:spAutoFit/>
          </a:bodyPr>
          <a:lstStyle/>
          <a:p>
            <a:r>
              <a:rPr lang="en-US" b="1" i="1" dirty="0" smtClean="0"/>
              <a:t>2) </a:t>
            </a:r>
            <a:r>
              <a:rPr lang="id-ID" b="1" i="1" dirty="0"/>
              <a:t>Pengangguran Tersembunyi (Disguised Unemployment</a:t>
            </a:r>
            <a:r>
              <a:rPr lang="id-ID" b="1" i="1" dirty="0" smtClean="0"/>
              <a:t>)</a:t>
            </a:r>
            <a:endParaRPr lang="en-US" i="1" dirty="0"/>
          </a:p>
        </p:txBody>
      </p:sp>
      <p:sp>
        <p:nvSpPr>
          <p:cNvPr id="4" name="TextBox 3"/>
          <p:cNvSpPr txBox="1"/>
          <p:nvPr/>
        </p:nvSpPr>
        <p:spPr>
          <a:xfrm>
            <a:off x="152400" y="1352550"/>
            <a:ext cx="8382000" cy="3139321"/>
          </a:xfrm>
          <a:prstGeom prst="rect">
            <a:avLst/>
          </a:prstGeom>
          <a:noFill/>
        </p:spPr>
        <p:txBody>
          <a:bodyPr wrap="square" rtlCol="0">
            <a:spAutoFit/>
          </a:bodyPr>
          <a:lstStyle/>
          <a:p>
            <a:r>
              <a:rPr lang="id-ID" i="1" dirty="0"/>
              <a:t>Pengangguran tersembunyi adalah tenaga kerja yang bekerja pada </a:t>
            </a:r>
            <a:r>
              <a:rPr lang="id-ID" b="1" i="1" dirty="0">
                <a:solidFill>
                  <a:srgbClr val="981B02"/>
                </a:solidFill>
              </a:rPr>
              <a:t>perusahaan yang memperkerjakan terlalu banyak pegawai</a:t>
            </a:r>
            <a:r>
              <a:rPr lang="id-ID" b="1" i="1" dirty="0" smtClean="0">
                <a:solidFill>
                  <a:srgbClr val="981B02"/>
                </a:solidFill>
              </a:rPr>
              <a:t>.</a:t>
            </a:r>
            <a:endParaRPr lang="en-US" b="1" i="1" dirty="0" smtClean="0">
              <a:solidFill>
                <a:srgbClr val="981B02"/>
              </a:solidFill>
            </a:endParaRPr>
          </a:p>
          <a:p>
            <a:endParaRPr lang="en-US" i="1" dirty="0"/>
          </a:p>
          <a:p>
            <a:r>
              <a:rPr lang="id-ID" i="1" dirty="0"/>
              <a:t>Pengangguran ini </a:t>
            </a:r>
            <a:r>
              <a:rPr lang="id-ID" i="1" dirty="0" smtClean="0"/>
              <a:t>teruta</a:t>
            </a:r>
            <a:r>
              <a:rPr lang="en-US" i="1" dirty="0" smtClean="0"/>
              <a:t>m</a:t>
            </a:r>
            <a:r>
              <a:rPr lang="id-ID" i="1" dirty="0" smtClean="0"/>
              <a:t>a </a:t>
            </a:r>
            <a:r>
              <a:rPr lang="en-US" i="1" dirty="0" err="1" smtClean="0"/>
              <a:t>terjadi</a:t>
            </a:r>
            <a:r>
              <a:rPr lang="id-ID" i="1" dirty="0" smtClean="0"/>
              <a:t> </a:t>
            </a:r>
            <a:r>
              <a:rPr lang="id-ID" i="1" dirty="0"/>
              <a:t>di sector pertanian atau jasa</a:t>
            </a:r>
            <a:r>
              <a:rPr lang="id-ID" i="1" dirty="0" smtClean="0"/>
              <a:t>.</a:t>
            </a:r>
            <a:endParaRPr lang="en-US" i="1" dirty="0" smtClean="0"/>
          </a:p>
          <a:p>
            <a:r>
              <a:rPr lang="id-ID" i="1" dirty="0" smtClean="0"/>
              <a:t>Di</a:t>
            </a:r>
            <a:r>
              <a:rPr lang="en-US" i="1" dirty="0" smtClean="0"/>
              <a:t> </a:t>
            </a:r>
            <a:r>
              <a:rPr lang="id-ID" i="1" dirty="0" smtClean="0"/>
              <a:t>banyak </a:t>
            </a:r>
            <a:r>
              <a:rPr lang="en-US" i="1" dirty="0" smtClean="0"/>
              <a:t>n</a:t>
            </a:r>
            <a:r>
              <a:rPr lang="id-ID" i="1" dirty="0" smtClean="0"/>
              <a:t>egara </a:t>
            </a:r>
            <a:r>
              <a:rPr lang="id-ID" i="1" dirty="0"/>
              <a:t>berkembang seringkali didapati bahwa jumlah pekerja dalam </a:t>
            </a:r>
            <a:r>
              <a:rPr lang="id-ID" i="1" dirty="0" smtClean="0"/>
              <a:t>su</a:t>
            </a:r>
            <a:r>
              <a:rPr lang="en-US" i="1" dirty="0" smtClean="0"/>
              <a:t>a</a:t>
            </a:r>
            <a:r>
              <a:rPr lang="id-ID" i="1" dirty="0" smtClean="0"/>
              <a:t>tu </a:t>
            </a:r>
            <a:r>
              <a:rPr lang="id-ID" i="1" dirty="0"/>
              <a:t>kegiatan ekonomi adalah lebih banyak dari yang </a:t>
            </a:r>
            <a:r>
              <a:rPr lang="id-ID" i="1" dirty="0" smtClean="0"/>
              <a:t>seben</a:t>
            </a:r>
            <a:r>
              <a:rPr lang="en-US" i="1" dirty="0" smtClean="0"/>
              <a:t>a</a:t>
            </a:r>
            <a:r>
              <a:rPr lang="id-ID" i="1" dirty="0" smtClean="0"/>
              <a:t>rnya </a:t>
            </a:r>
            <a:r>
              <a:rPr lang="id-ID" i="1" dirty="0"/>
              <a:t>diperlukan supaya ia dapat menjalankan kegiatannya dengan efisien. </a:t>
            </a:r>
            <a:endParaRPr lang="en-US" i="1" dirty="0" smtClean="0"/>
          </a:p>
          <a:p>
            <a:r>
              <a:rPr lang="id-ID" i="1" dirty="0" smtClean="0"/>
              <a:t>Contoh </a:t>
            </a:r>
            <a:r>
              <a:rPr lang="en-US" i="1" dirty="0" smtClean="0"/>
              <a:t>:</a:t>
            </a:r>
          </a:p>
          <a:p>
            <a:r>
              <a:rPr lang="en-US" i="1" dirty="0" smtClean="0"/>
              <a:t>- </a:t>
            </a:r>
            <a:r>
              <a:rPr lang="id-ID" i="1" dirty="0"/>
              <a:t>mengerjakan luas tanah yang sangat kecil</a:t>
            </a:r>
            <a:r>
              <a:rPr lang="en-US" i="1" dirty="0"/>
              <a:t> </a:t>
            </a:r>
            <a:r>
              <a:rPr lang="en-US" i="1" dirty="0" err="1"/>
              <a:t>oleh</a:t>
            </a:r>
            <a:r>
              <a:rPr lang="en-US" i="1" dirty="0"/>
              <a:t> </a:t>
            </a:r>
            <a:r>
              <a:rPr lang="id-ID" i="1" dirty="0"/>
              <a:t>keluarga petani dengan anggota </a:t>
            </a:r>
            <a:r>
              <a:rPr lang="en-US" i="1" dirty="0"/>
              <a:t>  </a:t>
            </a:r>
          </a:p>
          <a:p>
            <a:r>
              <a:rPr lang="en-US" i="1" dirty="0"/>
              <a:t>  </a:t>
            </a:r>
            <a:r>
              <a:rPr lang="id-ID" i="1" dirty="0"/>
              <a:t>keluarga yang besar </a:t>
            </a:r>
            <a:endParaRPr lang="en-US" i="1" dirty="0"/>
          </a:p>
          <a:p>
            <a:r>
              <a:rPr lang="en-US" i="1" dirty="0" smtClean="0"/>
              <a:t>- </a:t>
            </a:r>
            <a:r>
              <a:rPr lang="id-ID" i="1" dirty="0"/>
              <a:t>pelayan restoran yang lebih banyak dari yang </a:t>
            </a:r>
            <a:r>
              <a:rPr lang="id-ID" i="1" dirty="0" smtClean="0"/>
              <a:t>diperlukan</a:t>
            </a:r>
            <a:endParaRPr lang="en-US" i="1" dirty="0"/>
          </a:p>
        </p:txBody>
      </p:sp>
      <p:sp>
        <p:nvSpPr>
          <p:cNvPr id="5" name="TextBox 4"/>
          <p:cNvSpPr txBox="1"/>
          <p:nvPr/>
        </p:nvSpPr>
        <p:spPr>
          <a:xfrm>
            <a:off x="152400" y="181927"/>
            <a:ext cx="5257800" cy="510778"/>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p:spPr>
        <p:txBody>
          <a:bodyPr wrap="square" rtlCol="0">
            <a:spAutoFit/>
          </a:bodyPr>
          <a:lstStyle/>
          <a:p>
            <a:pPr lvl="0"/>
            <a:r>
              <a:rPr lang="id-ID" b="1" dirty="0" smtClean="0">
                <a:latin typeface="Comic Sans MS" pitchFamily="66" charset="0"/>
              </a:rPr>
              <a:t>Jenis Pengangguran Berdasarkan </a:t>
            </a:r>
            <a:r>
              <a:rPr lang="en-US" sz="2400" b="1" dirty="0" err="1">
                <a:solidFill>
                  <a:srgbClr val="FFC000"/>
                </a:solidFill>
                <a:latin typeface="Comic Sans MS" pitchFamily="66" charset="0"/>
              </a:rPr>
              <a:t>Cirinya</a:t>
            </a:r>
            <a:r>
              <a:rPr lang="en-US" sz="2400" b="1" dirty="0">
                <a:solidFill>
                  <a:srgbClr val="FFC000"/>
                </a:solidFill>
                <a:latin typeface="Comic Sans MS" pitchFamily="66" charset="0"/>
              </a:rPr>
              <a:t>:</a:t>
            </a:r>
            <a:endParaRPr lang="en-US" sz="2400" b="1" dirty="0">
              <a:latin typeface="Comic Sans MS" pitchFamily="66" charset="0"/>
            </a:endParaRPr>
          </a:p>
        </p:txBody>
      </p:sp>
      <p:sp>
        <p:nvSpPr>
          <p:cNvPr id="6" name="Rectangle 2"/>
          <p:cNvSpPr>
            <a:spLocks noChangeArrowheads="1"/>
          </p:cNvSpPr>
          <p:nvPr/>
        </p:nvSpPr>
        <p:spPr bwMode="auto">
          <a:xfrm>
            <a:off x="6896100" y="4781550"/>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extLst>
      <p:ext uri="{BB962C8B-B14F-4D97-AF65-F5344CB8AC3E}">
        <p14:creationId xmlns:p14="http://schemas.microsoft.com/office/powerpoint/2010/main" val="37077508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5000" b="-75000"/>
          </a:stretch>
        </a:blip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477304" y="4781550"/>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35841"/>
          <a:stretch/>
        </p:blipFill>
        <p:spPr bwMode="auto">
          <a:xfrm>
            <a:off x="108858" y="1707016"/>
            <a:ext cx="4158342" cy="1729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Horizontal Scroll 4"/>
          <p:cNvSpPr/>
          <p:nvPr/>
        </p:nvSpPr>
        <p:spPr>
          <a:xfrm>
            <a:off x="76200" y="43543"/>
            <a:ext cx="4191000" cy="1428750"/>
          </a:xfrm>
          <a:prstGeom prst="horizontalScroll">
            <a:avLst>
              <a:gd name="adj" fmla="val 18143"/>
            </a:avLst>
          </a:prstGeom>
          <a:blipFill dpi="0" rotWithShape="1">
            <a:blip r:embed="rId5"/>
            <a:srcRect/>
            <a:stretch>
              <a:fillRect/>
            </a:stretch>
          </a:blip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pc="600" dirty="0" smtClean="0">
                <a:solidFill>
                  <a:srgbClr val="981B02"/>
                </a:solidFill>
                <a:latin typeface="Consolas" pitchFamily="49" charset="0"/>
                <a:cs typeface="Consolas" pitchFamily="49" charset="0"/>
              </a:rPr>
              <a:t>KESEMPATAN KERJA</a:t>
            </a:r>
            <a:endParaRPr lang="en-US" sz="3200" spc="600" dirty="0">
              <a:solidFill>
                <a:srgbClr val="981B02"/>
              </a:solidFill>
              <a:latin typeface="Consolas" pitchFamily="49" charset="0"/>
              <a:cs typeface="Consolas" pitchFamily="49" charset="0"/>
            </a:endParaRPr>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9009" y="514350"/>
            <a:ext cx="4348163" cy="4397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03718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6000" b="-12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3126" y="0"/>
            <a:ext cx="5040874" cy="5143500"/>
          </a:xfrm>
          <a:prstGeom prst="rect">
            <a:avLst/>
          </a:prstGeom>
        </p:spPr>
      </p:pic>
      <p:sp>
        <p:nvSpPr>
          <p:cNvPr id="3" name="TextBox 2"/>
          <p:cNvSpPr txBox="1"/>
          <p:nvPr/>
        </p:nvSpPr>
        <p:spPr>
          <a:xfrm>
            <a:off x="152400" y="666750"/>
            <a:ext cx="2971800" cy="455057"/>
          </a:xfrm>
          <a:prstGeom prst="roundRect">
            <a:avLst>
              <a:gd name="adj" fmla="val 33023"/>
            </a:avLst>
          </a:prstGeom>
          <a:blipFill dpi="0" rotWithShape="1">
            <a:blip r:embed="rId4" cstate="print">
              <a:extLst>
                <a:ext uri="{28A0092B-C50C-407E-A947-70E740481C1C}">
                  <a14:useLocalDpi xmlns:a14="http://schemas.microsoft.com/office/drawing/2010/main" val="0"/>
                </a:ext>
              </a:extLst>
            </a:blip>
            <a:srcRect/>
            <a:stretch>
              <a:fillRect/>
            </a:stretch>
          </a:blipFill>
          <a:ln w="19050">
            <a:solidFill>
              <a:schemeClr val="tx1"/>
            </a:solidFill>
            <a:prstDash val="dash"/>
          </a:ln>
        </p:spPr>
        <p:txBody>
          <a:bodyPr wrap="square" rtlCol="0">
            <a:spAutoFit/>
          </a:bodyPr>
          <a:lstStyle/>
          <a:p>
            <a:r>
              <a:rPr lang="en-US" b="1" i="1" dirty="0"/>
              <a:t>3</a:t>
            </a:r>
            <a:r>
              <a:rPr lang="en-US" b="1" i="1" dirty="0" smtClean="0"/>
              <a:t>) </a:t>
            </a:r>
            <a:r>
              <a:rPr lang="en-US" b="1" i="1" dirty="0" err="1" smtClean="0"/>
              <a:t>Pengangguran</a:t>
            </a:r>
            <a:r>
              <a:rPr lang="en-US" b="1" i="1" dirty="0" smtClean="0"/>
              <a:t> </a:t>
            </a:r>
            <a:r>
              <a:rPr lang="en-US" b="1" i="1" dirty="0" err="1" smtClean="0"/>
              <a:t>Bermusim</a:t>
            </a:r>
            <a:endParaRPr lang="en-US" i="1" dirty="0"/>
          </a:p>
        </p:txBody>
      </p:sp>
      <p:sp>
        <p:nvSpPr>
          <p:cNvPr id="4" name="TextBox 3"/>
          <p:cNvSpPr txBox="1"/>
          <p:nvPr/>
        </p:nvSpPr>
        <p:spPr>
          <a:xfrm>
            <a:off x="76200" y="1276350"/>
            <a:ext cx="4343400" cy="3231654"/>
          </a:xfrm>
          <a:prstGeom prst="rect">
            <a:avLst/>
          </a:prstGeom>
          <a:noFill/>
        </p:spPr>
        <p:txBody>
          <a:bodyPr wrap="square" rtlCol="0">
            <a:spAutoFit/>
          </a:bodyPr>
          <a:lstStyle/>
          <a:p>
            <a:r>
              <a:rPr lang="id-ID" i="1" dirty="0"/>
              <a:t>Pengangguran bermusim adalah pengangguran yang disebabkan oleh </a:t>
            </a:r>
            <a:r>
              <a:rPr lang="id-ID" b="1" i="1" dirty="0">
                <a:solidFill>
                  <a:srgbClr val="981B02"/>
                </a:solidFill>
              </a:rPr>
              <a:t>perusahaan musim atau perubahan permintaan tenaga kerja secara berkala</a:t>
            </a:r>
            <a:r>
              <a:rPr lang="id-ID" b="1" i="1" dirty="0" smtClean="0">
                <a:solidFill>
                  <a:srgbClr val="981B02"/>
                </a:solidFill>
              </a:rPr>
              <a:t>.</a:t>
            </a:r>
            <a:endParaRPr lang="en-US" b="1" i="1" dirty="0">
              <a:solidFill>
                <a:srgbClr val="981B02"/>
              </a:solidFill>
            </a:endParaRPr>
          </a:p>
          <a:p>
            <a:endParaRPr lang="en-US" b="1" i="1" dirty="0">
              <a:solidFill>
                <a:srgbClr val="981B02"/>
              </a:solidFill>
            </a:endParaRPr>
          </a:p>
          <a:p>
            <a:r>
              <a:rPr lang="id-ID" sz="1600" i="1" dirty="0"/>
              <a:t>Pengangguran ini terutama terdapat di sector pertanian dan perikanan. Pada musim hujan penyadap karet dan nelayan tidak dapat melakukan perkerjaan mereka dan terpaksa menganggur. Pada musim kemarau pula para pesawah tidak dapat mengerjakan tanahnya. </a:t>
            </a:r>
            <a:endParaRPr lang="en-US" sz="1600" i="1" dirty="0"/>
          </a:p>
          <a:p>
            <a:endParaRPr lang="en-US" dirty="0"/>
          </a:p>
        </p:txBody>
      </p:sp>
      <p:sp>
        <p:nvSpPr>
          <p:cNvPr id="5" name="TextBox 4"/>
          <p:cNvSpPr txBox="1"/>
          <p:nvPr/>
        </p:nvSpPr>
        <p:spPr>
          <a:xfrm>
            <a:off x="4953000" y="666750"/>
            <a:ext cx="2971800" cy="455057"/>
          </a:xfrm>
          <a:prstGeom prst="roundRect">
            <a:avLst>
              <a:gd name="adj" fmla="val 33023"/>
            </a:avLst>
          </a:prstGeom>
          <a:blipFill dpi="0" rotWithShape="1">
            <a:blip r:embed="rId4" cstate="print">
              <a:extLst>
                <a:ext uri="{28A0092B-C50C-407E-A947-70E740481C1C}">
                  <a14:useLocalDpi xmlns:a14="http://schemas.microsoft.com/office/drawing/2010/main" val="0"/>
                </a:ext>
              </a:extLst>
            </a:blip>
            <a:srcRect/>
            <a:stretch>
              <a:fillRect/>
            </a:stretch>
          </a:blipFill>
          <a:ln w="19050">
            <a:solidFill>
              <a:schemeClr val="tx1"/>
            </a:solidFill>
            <a:prstDash val="dash"/>
          </a:ln>
        </p:spPr>
        <p:txBody>
          <a:bodyPr wrap="square" rtlCol="0">
            <a:spAutoFit/>
          </a:bodyPr>
          <a:lstStyle/>
          <a:p>
            <a:r>
              <a:rPr lang="en-US" b="1" i="1" dirty="0" smtClean="0"/>
              <a:t>4) </a:t>
            </a:r>
            <a:r>
              <a:rPr lang="en-US" b="1" i="1" dirty="0" err="1" smtClean="0"/>
              <a:t>Setengah</a:t>
            </a:r>
            <a:r>
              <a:rPr lang="en-US" b="1" i="1" dirty="0" smtClean="0"/>
              <a:t> </a:t>
            </a:r>
            <a:r>
              <a:rPr lang="en-US" b="1" i="1" dirty="0" err="1" smtClean="0"/>
              <a:t>Menganggur</a:t>
            </a:r>
            <a:endParaRPr lang="en-US" i="1" dirty="0"/>
          </a:p>
        </p:txBody>
      </p:sp>
      <p:sp>
        <p:nvSpPr>
          <p:cNvPr id="6" name="TextBox 5"/>
          <p:cNvSpPr txBox="1"/>
          <p:nvPr/>
        </p:nvSpPr>
        <p:spPr>
          <a:xfrm>
            <a:off x="4267200" y="1200150"/>
            <a:ext cx="4800600" cy="2954655"/>
          </a:xfrm>
          <a:prstGeom prst="rect">
            <a:avLst/>
          </a:prstGeom>
          <a:noFill/>
        </p:spPr>
        <p:txBody>
          <a:bodyPr wrap="square" rtlCol="0">
            <a:spAutoFit/>
          </a:bodyPr>
          <a:lstStyle/>
          <a:p>
            <a:r>
              <a:rPr lang="id-ID" i="1" dirty="0"/>
              <a:t>Pengangguran setengah menganggur adalah </a:t>
            </a:r>
            <a:r>
              <a:rPr lang="id-ID" b="1" i="1" dirty="0">
                <a:solidFill>
                  <a:srgbClr val="981B02"/>
                </a:solidFill>
              </a:rPr>
              <a:t>tenaga kerja yang bekerja tetapi bila diukur dari </a:t>
            </a:r>
            <a:r>
              <a:rPr lang="id-ID" b="1" i="1" dirty="0" smtClean="0">
                <a:solidFill>
                  <a:srgbClr val="981B02"/>
                </a:solidFill>
              </a:rPr>
              <a:t>sudut </a:t>
            </a:r>
            <a:r>
              <a:rPr lang="id-ID" b="1" i="1" dirty="0">
                <a:solidFill>
                  <a:srgbClr val="981B02"/>
                </a:solidFill>
              </a:rPr>
              <a:t>jam kerja, pendapatan, produktivitas dan jenis pekerjaan tidak optimal atau terlalu rendah.</a:t>
            </a:r>
            <a:r>
              <a:rPr lang="id-ID" i="1" dirty="0"/>
              <a:t> </a:t>
            </a:r>
            <a:endParaRPr lang="en-US" i="1" dirty="0" smtClean="0"/>
          </a:p>
          <a:p>
            <a:r>
              <a:rPr lang="id-ID" sz="1600" i="1" dirty="0" smtClean="0"/>
              <a:t>Pengangguran </a:t>
            </a:r>
            <a:r>
              <a:rPr lang="id-ID" sz="1600" i="1" dirty="0"/>
              <a:t>yang sebenarnya memliki pekerjaan,namun bekerja dengan jam kerja dibawah dari jam kerja normal, atau kurang dari 35-40 jam perminggunya </a:t>
            </a:r>
            <a:endParaRPr lang="en-US" sz="1600" i="1" dirty="0"/>
          </a:p>
          <a:p>
            <a:r>
              <a:rPr lang="id-ID" sz="1600" b="1" dirty="0" smtClean="0">
                <a:solidFill>
                  <a:srgbClr val="981B02"/>
                </a:solidFill>
                <a:latin typeface="Comic Sans MS" pitchFamily="66" charset="0"/>
              </a:rPr>
              <a:t>Cara Menghitung Tingkat Setengah Mengan</a:t>
            </a:r>
            <a:r>
              <a:rPr lang="en-US" sz="1600" b="1" dirty="0" err="1" smtClean="0">
                <a:solidFill>
                  <a:srgbClr val="981B02"/>
                </a:solidFill>
                <a:latin typeface="Comic Sans MS" pitchFamily="66" charset="0"/>
              </a:rPr>
              <a:t>ggur</a:t>
            </a:r>
            <a:r>
              <a:rPr lang="en-US" sz="1600" b="1" dirty="0" smtClean="0">
                <a:solidFill>
                  <a:srgbClr val="981B02"/>
                </a:solidFill>
                <a:latin typeface="Comic Sans MS" pitchFamily="66" charset="0"/>
              </a:rPr>
              <a:t>:</a:t>
            </a:r>
            <a:endParaRPr lang="en-US" sz="1600" b="1" dirty="0">
              <a:solidFill>
                <a:srgbClr val="981B02"/>
              </a:solidFill>
              <a:latin typeface="Comic Sans MS" pitchFamily="66" charset="0"/>
            </a:endParaRPr>
          </a:p>
        </p:txBody>
      </p:sp>
      <mc:AlternateContent xmlns:mc="http://schemas.openxmlformats.org/markup-compatibility/2006" xmlns:a14="http://schemas.microsoft.com/office/drawing/2010/main">
        <mc:Choice Requires="a14">
          <p:sp>
            <p:nvSpPr>
              <p:cNvPr id="8" name="TextBox 7"/>
              <p:cNvSpPr txBox="1"/>
              <p:nvPr/>
            </p:nvSpPr>
            <p:spPr>
              <a:xfrm>
                <a:off x="4419600" y="4154805"/>
                <a:ext cx="4648200" cy="834910"/>
              </a:xfrm>
              <a:prstGeom prst="roundRect">
                <a:avLst/>
              </a:prstGeom>
              <a:blipFill dpi="0" rotWithShape="1">
                <a:blip r:embed="rId5">
                  <a:alphaModFix amt="59000"/>
                </a:blip>
                <a:srcRect/>
                <a:stretch>
                  <a:fillRect/>
                </a:stretch>
              </a:blipFill>
              <a:ln w="1905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id-ID" sz="1400" i="1">
                          <a:latin typeface="Cambria Math"/>
                        </a:rPr>
                        <m:t>𝑇𝑆𝑀</m:t>
                      </m:r>
                      <m:r>
                        <a:rPr lang="id-ID" sz="1400" i="1">
                          <a:latin typeface="Cambria Math"/>
                        </a:rPr>
                        <m:t>=</m:t>
                      </m:r>
                      <m:f>
                        <m:fPr>
                          <m:ctrlPr>
                            <a:rPr lang="en-US" sz="1400" i="1">
                              <a:latin typeface="Cambria Math"/>
                            </a:rPr>
                          </m:ctrlPr>
                        </m:fPr>
                        <m:num>
                          <m:r>
                            <m:rPr>
                              <m:sty m:val="p"/>
                            </m:rPr>
                            <a:rPr lang="id-ID" sz="1400">
                              <a:latin typeface="Cambria Math"/>
                            </a:rPr>
                            <m:t>Bekerja</m:t>
                          </m:r>
                          <m:r>
                            <a:rPr lang="id-ID" sz="1400">
                              <a:latin typeface="Cambria Math"/>
                            </a:rPr>
                            <m:t> </m:t>
                          </m:r>
                          <m:r>
                            <m:rPr>
                              <m:sty m:val="p"/>
                            </m:rPr>
                            <a:rPr lang="id-ID" sz="1400">
                              <a:latin typeface="Cambria Math"/>
                            </a:rPr>
                            <m:t>Kurang</m:t>
                          </m:r>
                          <m:r>
                            <a:rPr lang="id-ID" sz="1400">
                              <a:latin typeface="Cambria Math"/>
                            </a:rPr>
                            <m:t> </m:t>
                          </m:r>
                          <m:r>
                            <m:rPr>
                              <m:sty m:val="p"/>
                            </m:rPr>
                            <a:rPr lang="id-ID" sz="1400">
                              <a:latin typeface="Cambria Math"/>
                            </a:rPr>
                            <m:t>Dari</m:t>
                          </m:r>
                          <m:r>
                            <a:rPr lang="id-ID" sz="1400">
                              <a:latin typeface="Cambria Math"/>
                            </a:rPr>
                            <m:t> 35</m:t>
                          </m:r>
                          <m:r>
                            <m:rPr>
                              <m:sty m:val="p"/>
                            </m:rPr>
                            <a:rPr lang="id-ID" sz="1400">
                              <a:latin typeface="Cambria Math"/>
                            </a:rPr>
                            <m:t>jam</m:t>
                          </m:r>
                          <m:r>
                            <a:rPr lang="id-ID" sz="1400">
                              <a:latin typeface="Cambria Math"/>
                            </a:rPr>
                            <m:t> </m:t>
                          </m:r>
                          <m:r>
                            <m:rPr>
                              <m:sty m:val="p"/>
                            </m:rPr>
                            <a:rPr lang="id-ID" sz="1400">
                              <a:latin typeface="Cambria Math"/>
                            </a:rPr>
                            <m:t>Perminngu</m:t>
                          </m:r>
                          <m:r>
                            <a:rPr lang="id-ID" sz="1400">
                              <a:latin typeface="Cambria Math"/>
                            </a:rPr>
                            <m:t> </m:t>
                          </m:r>
                        </m:num>
                        <m:den>
                          <m:r>
                            <m:rPr>
                              <m:sty m:val="p"/>
                            </m:rPr>
                            <a:rPr lang="id-ID" sz="1400">
                              <a:latin typeface="Cambria Math"/>
                            </a:rPr>
                            <m:t>Angkatan</m:t>
                          </m:r>
                          <m:r>
                            <a:rPr lang="id-ID" sz="1400">
                              <a:latin typeface="Cambria Math"/>
                            </a:rPr>
                            <m:t> </m:t>
                          </m:r>
                          <m:r>
                            <m:rPr>
                              <m:sty m:val="p"/>
                            </m:rPr>
                            <a:rPr lang="id-ID" sz="1400">
                              <a:latin typeface="Cambria Math"/>
                            </a:rPr>
                            <m:t>Yang</m:t>
                          </m:r>
                          <m:r>
                            <a:rPr lang="id-ID" sz="1400">
                              <a:latin typeface="Cambria Math"/>
                            </a:rPr>
                            <m:t> </m:t>
                          </m:r>
                          <m:r>
                            <m:rPr>
                              <m:sty m:val="p"/>
                            </m:rPr>
                            <a:rPr lang="id-ID" sz="1400">
                              <a:latin typeface="Cambria Math"/>
                            </a:rPr>
                            <m:t>Bekerja</m:t>
                          </m:r>
                          <m:r>
                            <a:rPr lang="id-ID" sz="1400">
                              <a:latin typeface="Cambria Math"/>
                            </a:rPr>
                            <m:t> </m:t>
                          </m:r>
                        </m:den>
                      </m:f>
                      <m:r>
                        <a:rPr lang="id-ID" sz="1400" i="1">
                          <a:latin typeface="Cambria Math"/>
                        </a:rPr>
                        <m:t> </m:t>
                      </m:r>
                      <m:r>
                        <a:rPr lang="id-ID" sz="1400" i="1">
                          <a:latin typeface="Cambria Math"/>
                        </a:rPr>
                        <m:t>𝑋</m:t>
                      </m:r>
                      <m:r>
                        <a:rPr lang="id-ID" sz="1400" i="1">
                          <a:latin typeface="Cambria Math"/>
                        </a:rPr>
                        <m:t> 100%</m:t>
                      </m:r>
                    </m:oMath>
                  </m:oMathPara>
                </a14:m>
                <a:endParaRPr lang="en-US" sz="1400" dirty="0"/>
              </a:p>
              <a:p>
                <a:endParaRPr lang="en-US" sz="1400" dirty="0"/>
              </a:p>
            </p:txBody>
          </p:sp>
        </mc:Choice>
        <mc:Fallback xmlns="">
          <p:sp>
            <p:nvSpPr>
              <p:cNvPr id="8" name="TextBox 7"/>
              <p:cNvSpPr txBox="1">
                <a:spLocks noRot="1" noChangeAspect="1" noMove="1" noResize="1" noEditPoints="1" noAdjustHandles="1" noChangeArrowheads="1" noChangeShapeType="1" noTextEdit="1"/>
              </p:cNvSpPr>
              <p:nvPr/>
            </p:nvSpPr>
            <p:spPr>
              <a:xfrm>
                <a:off x="4419600" y="4154805"/>
                <a:ext cx="4648200" cy="834910"/>
              </a:xfrm>
              <a:prstGeom prst="roundRect">
                <a:avLst/>
              </a:prstGeom>
              <a:blipFill rotWithShape="1">
                <a:blip r:embed="rId6"/>
                <a:stretch>
                  <a:fillRect/>
                </a:stretch>
              </a:blipFill>
              <a:ln w="19050">
                <a:solidFill>
                  <a:schemeClr val="tx1"/>
                </a:solidFill>
              </a:ln>
            </p:spPr>
            <p:txBody>
              <a:bodyPr/>
              <a:lstStyle/>
              <a:p>
                <a:r>
                  <a:rPr lang="en-US">
                    <a:noFill/>
                  </a:rPr>
                  <a:t> </a:t>
                </a:r>
              </a:p>
            </p:txBody>
          </p:sp>
        </mc:Fallback>
      </mc:AlternateContent>
      <p:sp>
        <p:nvSpPr>
          <p:cNvPr id="10" name="Google Shape;255;p35"/>
          <p:cNvSpPr/>
          <p:nvPr/>
        </p:nvSpPr>
        <p:spPr>
          <a:xfrm rot="-2700000">
            <a:off x="4230016" y="4172919"/>
            <a:ext cx="647436" cy="266330"/>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rgbClr val="595959">
              <a:alpha val="26789"/>
            </a:srgb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1" name="Google Shape;255;p35"/>
          <p:cNvSpPr/>
          <p:nvPr/>
        </p:nvSpPr>
        <p:spPr>
          <a:xfrm rot="-2700000">
            <a:off x="8573416" y="4742851"/>
            <a:ext cx="647436" cy="266330"/>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rgbClr val="595959">
              <a:alpha val="26789"/>
            </a:srgb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2" name="TextBox 11"/>
          <p:cNvSpPr txBox="1"/>
          <p:nvPr/>
        </p:nvSpPr>
        <p:spPr>
          <a:xfrm>
            <a:off x="152400" y="133350"/>
            <a:ext cx="5181600" cy="510778"/>
          </a:xfrm>
          <a:prstGeom prst="roundRect">
            <a:avLst/>
          </a:prstGeom>
          <a:blipFill dpi="0" rotWithShape="1">
            <a:blip r:embed="rId5">
              <a:extLst>
                <a:ext uri="{28A0092B-C50C-407E-A947-70E740481C1C}">
                  <a14:useLocalDpi xmlns:a14="http://schemas.microsoft.com/office/drawing/2010/main" val="0"/>
                </a:ext>
              </a:extLst>
            </a:blip>
            <a:srcRect/>
            <a:stretch>
              <a:fillRect/>
            </a:stretch>
          </a:blipFill>
        </p:spPr>
        <p:txBody>
          <a:bodyPr wrap="square" rtlCol="0">
            <a:spAutoFit/>
          </a:bodyPr>
          <a:lstStyle/>
          <a:p>
            <a:pPr lvl="0"/>
            <a:r>
              <a:rPr lang="id-ID" b="1" dirty="0" smtClean="0">
                <a:latin typeface="Comic Sans MS" pitchFamily="66" charset="0"/>
              </a:rPr>
              <a:t>Jenis Pengangguran Berdasarkan </a:t>
            </a:r>
            <a:r>
              <a:rPr lang="en-US" sz="2400" b="1" dirty="0" err="1">
                <a:solidFill>
                  <a:srgbClr val="FFC000"/>
                </a:solidFill>
                <a:latin typeface="Comic Sans MS" pitchFamily="66" charset="0"/>
              </a:rPr>
              <a:t>Cirinya</a:t>
            </a:r>
            <a:r>
              <a:rPr lang="en-US" sz="2400" b="1" dirty="0">
                <a:solidFill>
                  <a:srgbClr val="FFC000"/>
                </a:solidFill>
                <a:latin typeface="Comic Sans MS" pitchFamily="66" charset="0"/>
              </a:rPr>
              <a:t>:</a:t>
            </a:r>
            <a:endParaRPr lang="en-US" sz="2400" b="1" dirty="0">
              <a:latin typeface="Comic Sans MS" pitchFamily="66" charset="0"/>
            </a:endParaRPr>
          </a:p>
        </p:txBody>
      </p:sp>
      <p:sp>
        <p:nvSpPr>
          <p:cNvPr id="13" name="Rectangle 2"/>
          <p:cNvSpPr>
            <a:spLocks noChangeArrowheads="1"/>
          </p:cNvSpPr>
          <p:nvPr/>
        </p:nvSpPr>
        <p:spPr bwMode="auto">
          <a:xfrm>
            <a:off x="152400" y="4795157"/>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extLst>
      <p:ext uri="{BB962C8B-B14F-4D97-AF65-F5344CB8AC3E}">
        <p14:creationId xmlns:p14="http://schemas.microsoft.com/office/powerpoint/2010/main" val="24402369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6000" b="-126000"/>
          </a:stretch>
        </a:blipFill>
        <a:effectLst/>
      </p:bgPr>
    </p:bg>
    <p:spTree>
      <p:nvGrpSpPr>
        <p:cNvPr id="1" name=""/>
        <p:cNvGrpSpPr/>
        <p:nvPr/>
      </p:nvGrpSpPr>
      <p:grpSpPr>
        <a:xfrm>
          <a:off x="0" y="0"/>
          <a:ext cx="0" cy="0"/>
          <a:chOff x="0" y="0"/>
          <a:chExt cx="0" cy="0"/>
        </a:xfrm>
      </p:grpSpPr>
      <p:sp>
        <p:nvSpPr>
          <p:cNvPr id="2" name="TextBox 1"/>
          <p:cNvSpPr txBox="1"/>
          <p:nvPr/>
        </p:nvSpPr>
        <p:spPr>
          <a:xfrm>
            <a:off x="1219200" y="205085"/>
            <a:ext cx="6629400" cy="461665"/>
          </a:xfrm>
          <a:prstGeom prst="rect">
            <a:avLst/>
          </a:prstGeom>
          <a:noFill/>
          <a:ln>
            <a:noFill/>
          </a:ln>
        </p:spPr>
        <p:txBody>
          <a:bodyPr wrap="square" rtlCol="0">
            <a:spAutoFit/>
          </a:bodyPr>
          <a:lstStyle/>
          <a:p>
            <a:pPr algn="ctr"/>
            <a:r>
              <a:rPr lang="en-US" sz="2400" b="1" spc="300" dirty="0" smtClean="0">
                <a:solidFill>
                  <a:srgbClr val="981B02"/>
                </a:solidFill>
                <a:latin typeface="Consolas" pitchFamily="49" charset="0"/>
                <a:cs typeface="Consolas" pitchFamily="49" charset="0"/>
              </a:rPr>
              <a:t>CARA MENGATASI PENGANG</a:t>
            </a:r>
            <a:r>
              <a:rPr lang="en-US" sz="2400" b="1" spc="300" dirty="0" smtClean="0">
                <a:solidFill>
                  <a:srgbClr val="981B02"/>
                </a:solidFill>
              </a:rPr>
              <a:t>GURAN</a:t>
            </a:r>
            <a:endParaRPr lang="en-US" sz="2400" b="1" spc="300" dirty="0">
              <a:solidFill>
                <a:srgbClr val="981B02"/>
              </a:solidFill>
            </a:endParaRPr>
          </a:p>
        </p:txBody>
      </p:sp>
      <p:sp>
        <p:nvSpPr>
          <p:cNvPr id="3" name="TextBox 2"/>
          <p:cNvSpPr txBox="1"/>
          <p:nvPr/>
        </p:nvSpPr>
        <p:spPr>
          <a:xfrm>
            <a:off x="304800" y="1540192"/>
            <a:ext cx="7391400" cy="3277553"/>
          </a:xfrm>
          <a:prstGeom prst="roundRect">
            <a:avLst>
              <a:gd name="adj" fmla="val 22243"/>
            </a:avLst>
          </a:prstGeom>
          <a:noFill/>
          <a:ln w="19050">
            <a:solidFill>
              <a:schemeClr val="tx1"/>
            </a:solidFill>
            <a:prstDash val="lgDash"/>
          </a:ln>
        </p:spPr>
        <p:txBody>
          <a:bodyPr wrap="square" rtlCol="0">
            <a:spAutoFit/>
          </a:bodyPr>
          <a:lstStyle/>
          <a:p>
            <a:r>
              <a:rPr lang="en-ID" b="1" i="1" dirty="0" smtClean="0"/>
              <a:t>1. </a:t>
            </a:r>
            <a:r>
              <a:rPr lang="en-ID" b="1" i="1" dirty="0" err="1" smtClean="0"/>
              <a:t>Memperluas</a:t>
            </a:r>
            <a:r>
              <a:rPr lang="en-ID" b="1" i="1" dirty="0" smtClean="0"/>
              <a:t> </a:t>
            </a:r>
            <a:r>
              <a:rPr lang="en-ID" b="1" i="1" dirty="0" err="1"/>
              <a:t>Kesempatan</a:t>
            </a:r>
            <a:r>
              <a:rPr lang="en-ID" b="1" i="1" dirty="0"/>
              <a:t> </a:t>
            </a:r>
            <a:r>
              <a:rPr lang="en-ID" b="1" i="1" dirty="0" err="1" smtClean="0"/>
              <a:t>Kerja</a:t>
            </a:r>
            <a:endParaRPr lang="en-ID" b="1" i="1" dirty="0" smtClean="0"/>
          </a:p>
          <a:p>
            <a:r>
              <a:rPr lang="id-ID" i="1" dirty="0" smtClean="0"/>
              <a:t>Menurut </a:t>
            </a:r>
            <a:r>
              <a:rPr lang="id-ID" b="1" i="1" dirty="0"/>
              <a:t>Soemitro Djojohadikusumo</a:t>
            </a:r>
            <a:r>
              <a:rPr lang="id-ID" i="1" dirty="0"/>
              <a:t>, kesempatan kerja dapat diperluas dengan dua cara, yaitu</a:t>
            </a:r>
            <a:r>
              <a:rPr lang="id-ID" i="1" dirty="0" smtClean="0"/>
              <a:t>:</a:t>
            </a:r>
            <a:endParaRPr lang="en-US" i="1" dirty="0" smtClean="0"/>
          </a:p>
          <a:p>
            <a:endParaRPr lang="en-ID" i="1" dirty="0"/>
          </a:p>
          <a:p>
            <a:pPr marL="342900" indent="-342900">
              <a:buFont typeface="+mj-lt"/>
              <a:buAutoNum type="arabicParenR"/>
            </a:pPr>
            <a:r>
              <a:rPr lang="id-ID" i="1" dirty="0" smtClean="0"/>
              <a:t>Pengembangan </a:t>
            </a:r>
            <a:r>
              <a:rPr lang="id-ID" i="1" dirty="0"/>
              <a:t>industri, terutama jenis industri yang bersifat padat karya (yang dapat menyerap relatif banyak tenaga kerja</a:t>
            </a:r>
            <a:r>
              <a:rPr lang="id-ID" i="1" dirty="0" smtClean="0"/>
              <a:t>);</a:t>
            </a:r>
            <a:endParaRPr lang="en-US" i="1" dirty="0" smtClean="0"/>
          </a:p>
          <a:p>
            <a:pPr marL="342900" indent="-342900">
              <a:buFont typeface="+mj-lt"/>
              <a:buAutoNum type="arabicParenR"/>
            </a:pPr>
            <a:endParaRPr lang="en-ID" i="1" dirty="0"/>
          </a:p>
          <a:p>
            <a:pPr marL="342900" indent="-342900">
              <a:buFont typeface="+mj-lt"/>
              <a:buAutoNum type="arabicParenR"/>
            </a:pPr>
            <a:r>
              <a:rPr lang="id-ID" i="1" dirty="0"/>
              <a:t>Melalui berbagai proyek pekerjaan umum, seperti pembuatan jalan, saluran air, bendungan dan jembatan</a:t>
            </a:r>
            <a:r>
              <a:rPr lang="en-US" i="1" dirty="0"/>
              <a:t>.</a:t>
            </a:r>
            <a:endParaRPr lang="en-ID" i="1" dirty="0"/>
          </a:p>
          <a:p>
            <a:endParaRPr lang="en-US" dirty="0"/>
          </a:p>
        </p:txBody>
      </p:sp>
      <p:sp>
        <p:nvSpPr>
          <p:cNvPr id="4" name="TextBox 3"/>
          <p:cNvSpPr txBox="1"/>
          <p:nvPr/>
        </p:nvSpPr>
        <p:spPr>
          <a:xfrm>
            <a:off x="228600" y="971550"/>
            <a:ext cx="5257800" cy="408623"/>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p:spPr>
        <p:txBody>
          <a:bodyPr wrap="square" rtlCol="0">
            <a:spAutoFit/>
          </a:bodyPr>
          <a:lstStyle/>
          <a:p>
            <a:pPr lvl="0"/>
            <a:r>
              <a:rPr lang="en-US" b="1" dirty="0" smtClean="0">
                <a:latin typeface="Comic Sans MS" pitchFamily="66" charset="0"/>
              </a:rPr>
              <a:t>Cara </a:t>
            </a:r>
            <a:r>
              <a:rPr lang="en-US" b="1" dirty="0" err="1" smtClean="0">
                <a:latin typeface="Comic Sans MS" pitchFamily="66" charset="0"/>
              </a:rPr>
              <a:t>Mengatasi</a:t>
            </a:r>
            <a:r>
              <a:rPr lang="en-US" b="1" dirty="0" smtClean="0">
                <a:latin typeface="Comic Sans MS" pitchFamily="66" charset="0"/>
              </a:rPr>
              <a:t> </a:t>
            </a:r>
            <a:r>
              <a:rPr lang="en-US" b="1" dirty="0" err="1" smtClean="0">
                <a:latin typeface="Comic Sans MS" pitchFamily="66" charset="0"/>
              </a:rPr>
              <a:t>Pengangguran</a:t>
            </a:r>
            <a:r>
              <a:rPr lang="en-US" b="1" dirty="0" smtClean="0">
                <a:latin typeface="Comic Sans MS" pitchFamily="66" charset="0"/>
              </a:rPr>
              <a:t> Secara </a:t>
            </a:r>
            <a:r>
              <a:rPr lang="en-US" b="1" dirty="0" err="1" smtClean="0">
                <a:latin typeface="Comic Sans MS" pitchFamily="66" charset="0"/>
              </a:rPr>
              <a:t>Umum</a:t>
            </a:r>
            <a:r>
              <a:rPr lang="en-US" b="1" dirty="0" smtClean="0">
                <a:latin typeface="Comic Sans MS" pitchFamily="66" charset="0"/>
              </a:rPr>
              <a:t>:</a:t>
            </a:r>
            <a:endParaRPr lang="en-US" b="1" dirty="0">
              <a:latin typeface="Comic Sans MS" pitchFamily="66" charset="0"/>
            </a:endParaRPr>
          </a:p>
        </p:txBody>
      </p:sp>
      <p:pic>
        <p:nvPicPr>
          <p:cNvPr id="7" name="Google Shape;436;p44"/>
          <p:cNvPicPr preferRelativeResize="0"/>
          <p:nvPr/>
        </p:nvPicPr>
        <p:blipFill rotWithShape="1">
          <a:blip r:embed="rId4">
            <a:alphaModFix/>
            <a:duotone>
              <a:prstClr val="black"/>
              <a:schemeClr val="accent6">
                <a:tint val="45000"/>
                <a:satMod val="400000"/>
              </a:schemeClr>
            </a:duotone>
          </a:blip>
          <a:srcRect t="16734" r="8892" b="18300"/>
          <a:stretch/>
        </p:blipFill>
        <p:spPr>
          <a:xfrm rot="10800000">
            <a:off x="7411950" y="4115950"/>
            <a:ext cx="2036850" cy="846042"/>
          </a:xfrm>
          <a:prstGeom prst="rect">
            <a:avLst/>
          </a:prstGeom>
          <a:noFill/>
          <a:ln>
            <a:noFill/>
          </a:ln>
        </p:spPr>
      </p:pic>
      <p:pic>
        <p:nvPicPr>
          <p:cNvPr id="8" name="Google Shape;391;p41"/>
          <p:cNvPicPr preferRelativeResize="0"/>
          <p:nvPr/>
        </p:nvPicPr>
        <p:blipFill>
          <a:blip r:embed="rId5">
            <a:alphaModFix/>
            <a:duotone>
              <a:prstClr val="black"/>
              <a:schemeClr val="accent6">
                <a:tint val="45000"/>
                <a:satMod val="400000"/>
              </a:schemeClr>
            </a:duotone>
          </a:blip>
          <a:stretch>
            <a:fillRect/>
          </a:stretch>
        </p:blipFill>
        <p:spPr>
          <a:xfrm>
            <a:off x="1524000" y="569425"/>
            <a:ext cx="6324600" cy="325925"/>
          </a:xfrm>
          <a:prstGeom prst="rect">
            <a:avLst/>
          </a:prstGeom>
          <a:noFill/>
          <a:ln>
            <a:noFill/>
          </a:ln>
        </p:spPr>
      </p:pic>
      <p:sp>
        <p:nvSpPr>
          <p:cNvPr id="9" name="Rectangle 2"/>
          <p:cNvSpPr>
            <a:spLocks noChangeArrowheads="1"/>
          </p:cNvSpPr>
          <p:nvPr/>
        </p:nvSpPr>
        <p:spPr bwMode="auto">
          <a:xfrm>
            <a:off x="6896100" y="4855518"/>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extLst>
      <p:ext uri="{BB962C8B-B14F-4D97-AF65-F5344CB8AC3E}">
        <p14:creationId xmlns:p14="http://schemas.microsoft.com/office/powerpoint/2010/main" val="13295719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6000" b="-126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0"/>
            <a:ext cx="4572000" cy="5143500"/>
          </a:xfrm>
          <a:prstGeom prst="rect">
            <a:avLst/>
          </a:prstGeom>
        </p:spPr>
      </p:pic>
      <p:sp>
        <p:nvSpPr>
          <p:cNvPr id="2" name="TextBox 1"/>
          <p:cNvSpPr txBox="1"/>
          <p:nvPr/>
        </p:nvSpPr>
        <p:spPr>
          <a:xfrm>
            <a:off x="152400" y="258127"/>
            <a:ext cx="5257800" cy="408623"/>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p:spPr>
        <p:txBody>
          <a:bodyPr wrap="square" rtlCol="0">
            <a:spAutoFit/>
          </a:bodyPr>
          <a:lstStyle/>
          <a:p>
            <a:pPr lvl="0"/>
            <a:r>
              <a:rPr lang="en-US" b="1" dirty="0" smtClean="0">
                <a:latin typeface="Comic Sans MS" pitchFamily="66" charset="0"/>
              </a:rPr>
              <a:t>Cara </a:t>
            </a:r>
            <a:r>
              <a:rPr lang="en-US" b="1" dirty="0" err="1" smtClean="0">
                <a:latin typeface="Comic Sans MS" pitchFamily="66" charset="0"/>
              </a:rPr>
              <a:t>Mengatasi</a:t>
            </a:r>
            <a:r>
              <a:rPr lang="en-US" b="1" dirty="0" smtClean="0">
                <a:latin typeface="Comic Sans MS" pitchFamily="66" charset="0"/>
              </a:rPr>
              <a:t> </a:t>
            </a:r>
            <a:r>
              <a:rPr lang="en-US" b="1" dirty="0" err="1" smtClean="0">
                <a:latin typeface="Comic Sans MS" pitchFamily="66" charset="0"/>
              </a:rPr>
              <a:t>Pengangguran</a:t>
            </a:r>
            <a:r>
              <a:rPr lang="en-US" b="1" dirty="0" smtClean="0">
                <a:latin typeface="Comic Sans MS" pitchFamily="66" charset="0"/>
              </a:rPr>
              <a:t> Secara </a:t>
            </a:r>
            <a:r>
              <a:rPr lang="en-US" b="1" dirty="0" err="1" smtClean="0">
                <a:latin typeface="Comic Sans MS" pitchFamily="66" charset="0"/>
              </a:rPr>
              <a:t>Umum</a:t>
            </a:r>
            <a:r>
              <a:rPr lang="en-US" b="1" dirty="0" smtClean="0">
                <a:latin typeface="Comic Sans MS" pitchFamily="66" charset="0"/>
              </a:rPr>
              <a:t>:</a:t>
            </a:r>
            <a:endParaRPr lang="en-US" b="1" dirty="0">
              <a:latin typeface="Comic Sans MS" pitchFamily="66" charset="0"/>
            </a:endParaRPr>
          </a:p>
        </p:txBody>
      </p:sp>
      <p:sp>
        <p:nvSpPr>
          <p:cNvPr id="3" name="TextBox 2"/>
          <p:cNvSpPr txBox="1"/>
          <p:nvPr/>
        </p:nvSpPr>
        <p:spPr>
          <a:xfrm>
            <a:off x="425302" y="1047750"/>
            <a:ext cx="3083442" cy="3713678"/>
          </a:xfrm>
          <a:prstGeom prst="roundRect">
            <a:avLst/>
          </a:prstGeom>
          <a:noFill/>
          <a:ln w="19050">
            <a:solidFill>
              <a:schemeClr val="tx1"/>
            </a:solidFill>
            <a:prstDash val="lgDash"/>
          </a:ln>
        </p:spPr>
        <p:txBody>
          <a:bodyPr wrap="square" rtlCol="0">
            <a:spAutoFit/>
          </a:bodyPr>
          <a:lstStyle/>
          <a:p>
            <a:r>
              <a:rPr lang="en-US" b="1" i="1" dirty="0" smtClean="0"/>
              <a:t>2. </a:t>
            </a:r>
            <a:r>
              <a:rPr lang="en-US" b="1" i="1" dirty="0" err="1" smtClean="0"/>
              <a:t>Menurunkan</a:t>
            </a:r>
            <a:r>
              <a:rPr lang="en-US" b="1" i="1" dirty="0" smtClean="0"/>
              <a:t> </a:t>
            </a:r>
            <a:r>
              <a:rPr lang="en-US" b="1" i="1" dirty="0" err="1"/>
              <a:t>Jumlah</a:t>
            </a:r>
            <a:r>
              <a:rPr lang="en-US" b="1" i="1" dirty="0"/>
              <a:t> </a:t>
            </a:r>
            <a:r>
              <a:rPr lang="en-US" b="1" i="1" dirty="0" err="1"/>
              <a:t>Angkatan</a:t>
            </a:r>
            <a:r>
              <a:rPr lang="en-US" b="1" i="1" dirty="0"/>
              <a:t> </a:t>
            </a:r>
            <a:r>
              <a:rPr lang="en-US" b="1" i="1" dirty="0" err="1" smtClean="0"/>
              <a:t>Kerja</a:t>
            </a:r>
            <a:endParaRPr lang="en-US" b="1" i="1" dirty="0" smtClean="0"/>
          </a:p>
          <a:p>
            <a:endParaRPr lang="en-US" b="1" i="1" dirty="0"/>
          </a:p>
          <a:p>
            <a:r>
              <a:rPr lang="id-ID" i="1" dirty="0"/>
              <a:t>Ada beberapa cara yang dapat dilakukan untuk menurunkan jumlah angkatan kerja, misalnya program keluarga berencana, program wajib belajar dan adanya pembatasan usia kerja minimum</a:t>
            </a:r>
            <a:r>
              <a:rPr lang="en-US" i="1" dirty="0" smtClean="0"/>
              <a:t>.</a:t>
            </a:r>
            <a:endParaRPr lang="en-US" dirty="0"/>
          </a:p>
        </p:txBody>
      </p:sp>
      <p:sp>
        <p:nvSpPr>
          <p:cNvPr id="5" name="TextBox 4"/>
          <p:cNvSpPr txBox="1"/>
          <p:nvPr/>
        </p:nvSpPr>
        <p:spPr>
          <a:xfrm>
            <a:off x="5334000" y="1047750"/>
            <a:ext cx="3124200" cy="3713678"/>
          </a:xfrm>
          <a:prstGeom prst="roundRect">
            <a:avLst/>
          </a:prstGeom>
          <a:noFill/>
          <a:ln w="19050">
            <a:solidFill>
              <a:schemeClr val="tx1"/>
            </a:solidFill>
            <a:prstDash val="lgDash"/>
          </a:ln>
        </p:spPr>
        <p:txBody>
          <a:bodyPr wrap="square" rtlCol="0">
            <a:spAutoFit/>
          </a:bodyPr>
          <a:lstStyle/>
          <a:p>
            <a:r>
              <a:rPr lang="en-US" b="1" i="1" dirty="0" smtClean="0"/>
              <a:t>3</a:t>
            </a:r>
            <a:r>
              <a:rPr lang="en-US" i="1" dirty="0" smtClean="0"/>
              <a:t>. </a:t>
            </a:r>
            <a:r>
              <a:rPr lang="en-US" b="1" i="1" dirty="0" err="1" smtClean="0"/>
              <a:t>Meningkatkan</a:t>
            </a:r>
            <a:r>
              <a:rPr lang="en-US" b="1" i="1" dirty="0" smtClean="0"/>
              <a:t> </a:t>
            </a:r>
            <a:r>
              <a:rPr lang="en-US" b="1" i="1" dirty="0" err="1"/>
              <a:t>Kualitas</a:t>
            </a:r>
            <a:r>
              <a:rPr lang="en-US" b="1" i="1" dirty="0"/>
              <a:t> </a:t>
            </a:r>
            <a:r>
              <a:rPr lang="en-US" b="1" i="1" dirty="0" err="1"/>
              <a:t>Kerja</a:t>
            </a:r>
            <a:r>
              <a:rPr lang="en-US" b="1" i="1" dirty="0"/>
              <a:t> </a:t>
            </a:r>
            <a:r>
              <a:rPr lang="en-US" b="1" i="1" dirty="0" err="1"/>
              <a:t>dari</a:t>
            </a:r>
            <a:r>
              <a:rPr lang="en-US" b="1" i="1" dirty="0"/>
              <a:t> </a:t>
            </a:r>
            <a:r>
              <a:rPr lang="en-US" b="1" i="1" dirty="0" err="1"/>
              <a:t>Tenaga</a:t>
            </a:r>
            <a:r>
              <a:rPr lang="en-US" b="1" i="1" dirty="0"/>
              <a:t> </a:t>
            </a:r>
            <a:r>
              <a:rPr lang="en-US" b="1" i="1" dirty="0" err="1"/>
              <a:t>Kerja</a:t>
            </a:r>
            <a:r>
              <a:rPr lang="en-US" b="1" i="1" dirty="0"/>
              <a:t> </a:t>
            </a:r>
            <a:r>
              <a:rPr lang="en-US" b="1" i="1" dirty="0" smtClean="0"/>
              <a:t>yang </a:t>
            </a:r>
            <a:r>
              <a:rPr lang="en-US" b="1" i="1" dirty="0" err="1" smtClean="0"/>
              <a:t>ada</a:t>
            </a:r>
            <a:r>
              <a:rPr lang="en-US" b="1" i="1" dirty="0"/>
              <a:t>,</a:t>
            </a:r>
          </a:p>
          <a:p>
            <a:r>
              <a:rPr lang="en-US" i="1" dirty="0"/>
              <a:t>S</a:t>
            </a:r>
            <a:r>
              <a:rPr lang="id-ID" i="1" dirty="0"/>
              <a:t>ehingga mampu menyesuaikan diri dengan tuntutan keadaan. Banyak cara yang bisa dilakukan, seperti melanjutkan sekolah ke jenjang yang lebih tinggi, kursus, balai latihan kerja, mengikuti seminar dan yang lainnya</a:t>
            </a:r>
            <a:r>
              <a:rPr lang="id-ID" i="1" dirty="0" smtClean="0"/>
              <a:t>.</a:t>
            </a:r>
            <a:endParaRPr lang="en-US" dirty="0"/>
          </a:p>
        </p:txBody>
      </p:sp>
      <p:sp>
        <p:nvSpPr>
          <p:cNvPr id="6" name="Rectangle 2"/>
          <p:cNvSpPr>
            <a:spLocks noChangeArrowheads="1"/>
          </p:cNvSpPr>
          <p:nvPr/>
        </p:nvSpPr>
        <p:spPr bwMode="auto">
          <a:xfrm>
            <a:off x="6896100" y="4855518"/>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extLst>
      <p:ext uri="{BB962C8B-B14F-4D97-AF65-F5344CB8AC3E}">
        <p14:creationId xmlns:p14="http://schemas.microsoft.com/office/powerpoint/2010/main" val="17790818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6000" b="-126000"/>
          </a:stretch>
        </a:blipFill>
        <a:effectLst/>
      </p:bgPr>
    </p:bg>
    <p:spTree>
      <p:nvGrpSpPr>
        <p:cNvPr id="1" name=""/>
        <p:cNvGrpSpPr/>
        <p:nvPr/>
      </p:nvGrpSpPr>
      <p:grpSpPr>
        <a:xfrm>
          <a:off x="0" y="0"/>
          <a:ext cx="0" cy="0"/>
          <a:chOff x="0" y="0"/>
          <a:chExt cx="0" cy="0"/>
        </a:xfrm>
      </p:grpSpPr>
      <p:sp>
        <p:nvSpPr>
          <p:cNvPr id="5" name="TextBox 4"/>
          <p:cNvSpPr txBox="1"/>
          <p:nvPr/>
        </p:nvSpPr>
        <p:spPr>
          <a:xfrm>
            <a:off x="228600" y="285750"/>
            <a:ext cx="8686800" cy="4733211"/>
          </a:xfrm>
          <a:prstGeom prst="roundRect">
            <a:avLst/>
          </a:prstGeom>
          <a:noFill/>
          <a:ln w="19050">
            <a:solidFill>
              <a:schemeClr val="tx1"/>
            </a:solidFill>
            <a:prstDash val="lgDash"/>
          </a:ln>
        </p:spPr>
        <p:txBody>
          <a:bodyPr wrap="square" rtlCol="0">
            <a:spAutoFit/>
          </a:bodyPr>
          <a:lstStyle/>
          <a:p>
            <a:r>
              <a:rPr lang="id-ID" sz="1600" i="1" dirty="0" smtClean="0"/>
              <a:t>Penting </a:t>
            </a:r>
            <a:r>
              <a:rPr lang="id-ID" sz="1600" i="1" dirty="0"/>
              <a:t>juga bagi pemerintah agar membuat kebijakan yang bisa mengurangi angka pengangguran. Misalnya saja kebijakan seperti:</a:t>
            </a:r>
            <a:endParaRPr lang="en-ID" sz="1600" i="1" dirty="0"/>
          </a:p>
          <a:p>
            <a:pPr marL="514350" indent="-514350">
              <a:buFont typeface="+mj-lt"/>
              <a:buAutoNum type="arabicPeriod"/>
            </a:pPr>
            <a:r>
              <a:rPr lang="id-ID" sz="1600" i="1" dirty="0"/>
              <a:t>Bank Sentral perlu menurunkan suku bunga dan Kementerian Keuangan menambah pengeluaran pemerintah yang dapat diikuti pula dengan pengurangan pajak. Langkah tersebut akan menyebabkan kenaikan dalam pengeluaran agregat sebagai akibat : kenaikan pengeluaran pemerintah dan kenaikan pengeluaran rumah tangga (konsumsi).</a:t>
            </a:r>
            <a:endParaRPr lang="en-ID" sz="1600" i="1" dirty="0"/>
          </a:p>
          <a:p>
            <a:pPr marL="514350" indent="-514350">
              <a:buFont typeface="+mj-lt"/>
              <a:buAutoNum type="arabicPeriod"/>
            </a:pPr>
            <a:r>
              <a:rPr lang="id-ID" sz="1600" i="1" dirty="0"/>
              <a:t>Perluasan kesempatan kerja melalui perluasan produksi, peningkatan investasi, penyediaan prasarana, peningkatan ekspor, dan penggalakkan program padat karya (melibatkan banyak tenaga kerja dalam melakukan suatu proses produksi).</a:t>
            </a:r>
            <a:endParaRPr lang="en-US" sz="1600" i="1" dirty="0"/>
          </a:p>
          <a:p>
            <a:pPr marL="514350" indent="-514350">
              <a:buFont typeface="+mj-lt"/>
              <a:buAutoNum type="arabicPeriod"/>
            </a:pPr>
            <a:r>
              <a:rPr lang="id-ID" sz="1600" i="1" dirty="0"/>
              <a:t>Mengurangi urbanisasi guna mencegah pengangguran di kota besar.</a:t>
            </a:r>
            <a:endParaRPr lang="en-ID" sz="1600" i="1" dirty="0"/>
          </a:p>
          <a:p>
            <a:pPr marL="514350" indent="-514350">
              <a:buFont typeface="+mj-lt"/>
              <a:buAutoNum type="arabicPeriod"/>
            </a:pPr>
            <a:r>
              <a:rPr lang="id-ID" sz="1600" i="1" dirty="0"/>
              <a:t>Penggunaan teknologi yang tepat yang disesuaikan dengan teknologi yang sifatnya padat karya.</a:t>
            </a:r>
            <a:endParaRPr lang="en-ID" sz="1600" i="1" dirty="0"/>
          </a:p>
          <a:p>
            <a:pPr marL="514350" indent="-514350">
              <a:buFont typeface="+mj-lt"/>
              <a:buAutoNum type="arabicPeriod"/>
            </a:pPr>
            <a:r>
              <a:rPr lang="id-ID" sz="1600" i="1" dirty="0"/>
              <a:t>Memperbaiki mutu pendidikan yang menciptakan keseimbangan antara dunia kerja dan dunia pendidikan.</a:t>
            </a:r>
            <a:endParaRPr lang="en-ID" sz="1600" i="1" dirty="0"/>
          </a:p>
          <a:p>
            <a:pPr marL="514350" indent="-514350">
              <a:buFont typeface="+mj-lt"/>
              <a:buAutoNum type="arabicPeriod"/>
            </a:pPr>
            <a:r>
              <a:rPr lang="id-ID" sz="1600" i="1" dirty="0"/>
              <a:t>Pengendalian laju pertumbuhan penduduk melalui program Keluarga Berencana (KB).</a:t>
            </a:r>
            <a:endParaRPr lang="en-US" sz="1600" i="1" dirty="0"/>
          </a:p>
          <a:p>
            <a:pPr marL="514350" indent="-514350">
              <a:buFont typeface="+mj-lt"/>
              <a:buAutoNum type="arabicPeriod"/>
            </a:pPr>
            <a:r>
              <a:rPr lang="id-ID" sz="1600" i="1" dirty="0"/>
              <a:t>Penyediaan informasi tentang kebutuhan tenaga kerja melalui kerja sama dengan perusahaan dan kampus dalam melaksanakan kegiatan job fair dan magang</a:t>
            </a:r>
            <a:r>
              <a:rPr lang="id-ID" sz="1600" dirty="0" smtClean="0"/>
              <a:t>.</a:t>
            </a:r>
            <a:endParaRPr lang="en-US" sz="1600" dirty="0" smtClean="0"/>
          </a:p>
        </p:txBody>
      </p:sp>
      <p:sp>
        <p:nvSpPr>
          <p:cNvPr id="2" name="TextBox 1"/>
          <p:cNvSpPr txBox="1"/>
          <p:nvPr/>
        </p:nvSpPr>
        <p:spPr>
          <a:xfrm>
            <a:off x="152400" y="105727"/>
            <a:ext cx="5715000" cy="408623"/>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p:spPr>
        <p:txBody>
          <a:bodyPr wrap="square" rtlCol="0">
            <a:spAutoFit/>
          </a:bodyPr>
          <a:lstStyle/>
          <a:p>
            <a:pPr lvl="0"/>
            <a:r>
              <a:rPr lang="en-US" b="1" dirty="0" smtClean="0">
                <a:latin typeface="Comic Sans MS" pitchFamily="66" charset="0"/>
              </a:rPr>
              <a:t>Cara </a:t>
            </a:r>
            <a:r>
              <a:rPr lang="en-US" b="1" dirty="0" err="1" smtClean="0">
                <a:latin typeface="Comic Sans MS" pitchFamily="66" charset="0"/>
              </a:rPr>
              <a:t>Mengatasi</a:t>
            </a:r>
            <a:r>
              <a:rPr lang="en-US" b="1" dirty="0" smtClean="0">
                <a:latin typeface="Comic Sans MS" pitchFamily="66" charset="0"/>
              </a:rPr>
              <a:t> </a:t>
            </a:r>
            <a:r>
              <a:rPr lang="en-US" b="1" dirty="0" err="1" smtClean="0">
                <a:latin typeface="Comic Sans MS" pitchFamily="66" charset="0"/>
              </a:rPr>
              <a:t>Pengangguran</a:t>
            </a:r>
            <a:r>
              <a:rPr lang="en-US" b="1" dirty="0" smtClean="0">
                <a:latin typeface="Comic Sans MS" pitchFamily="66" charset="0"/>
              </a:rPr>
              <a:t> </a:t>
            </a:r>
            <a:r>
              <a:rPr lang="en-US" b="1" dirty="0" err="1" smtClean="0">
                <a:latin typeface="Comic Sans MS" pitchFamily="66" charset="0"/>
              </a:rPr>
              <a:t>dari</a:t>
            </a:r>
            <a:r>
              <a:rPr lang="en-US" b="1" dirty="0" smtClean="0">
                <a:latin typeface="Comic Sans MS" pitchFamily="66" charset="0"/>
              </a:rPr>
              <a:t> </a:t>
            </a:r>
            <a:r>
              <a:rPr lang="en-US" b="1" dirty="0" err="1" smtClean="0">
                <a:latin typeface="Comic Sans MS" pitchFamily="66" charset="0"/>
              </a:rPr>
              <a:t>Pemerintah</a:t>
            </a:r>
            <a:r>
              <a:rPr lang="en-US" b="1" dirty="0" smtClean="0">
                <a:latin typeface="Comic Sans MS" pitchFamily="66" charset="0"/>
              </a:rPr>
              <a:t>:</a:t>
            </a:r>
            <a:endParaRPr lang="en-US" b="1" dirty="0">
              <a:latin typeface="Comic Sans MS" pitchFamily="66" charset="0"/>
            </a:endParaRPr>
          </a:p>
        </p:txBody>
      </p:sp>
      <p:sp>
        <p:nvSpPr>
          <p:cNvPr id="4" name="Rectangle 2"/>
          <p:cNvSpPr>
            <a:spLocks noChangeArrowheads="1"/>
          </p:cNvSpPr>
          <p:nvPr/>
        </p:nvSpPr>
        <p:spPr bwMode="auto">
          <a:xfrm>
            <a:off x="6896100" y="4781550"/>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extLst>
      <p:ext uri="{BB962C8B-B14F-4D97-AF65-F5344CB8AC3E}">
        <p14:creationId xmlns:p14="http://schemas.microsoft.com/office/powerpoint/2010/main" val="31304366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6000" b="-126000"/>
          </a:stretch>
        </a:blipFill>
        <a:effectLst/>
      </p:bgPr>
    </p:bg>
    <p:spTree>
      <p:nvGrpSpPr>
        <p:cNvPr id="1" name=""/>
        <p:cNvGrpSpPr/>
        <p:nvPr/>
      </p:nvGrpSpPr>
      <p:grpSpPr>
        <a:xfrm>
          <a:off x="0" y="0"/>
          <a:ext cx="0" cy="0"/>
          <a:chOff x="0" y="0"/>
          <a:chExt cx="0" cy="0"/>
        </a:xfrm>
      </p:grpSpPr>
      <p:sp>
        <p:nvSpPr>
          <p:cNvPr id="2" name="TextBox 1"/>
          <p:cNvSpPr txBox="1"/>
          <p:nvPr/>
        </p:nvSpPr>
        <p:spPr>
          <a:xfrm>
            <a:off x="1447800" y="209550"/>
            <a:ext cx="6400800" cy="707886"/>
          </a:xfrm>
          <a:prstGeom prst="rect">
            <a:avLst/>
          </a:prstGeom>
          <a:noFill/>
        </p:spPr>
        <p:txBody>
          <a:bodyPr wrap="square" rtlCol="0">
            <a:spAutoFit/>
          </a:bodyPr>
          <a:lstStyle/>
          <a:p>
            <a:pPr algn="ctr"/>
            <a:r>
              <a:rPr lang="en-US" sz="2000" b="1" spc="300" dirty="0" smtClean="0">
                <a:solidFill>
                  <a:srgbClr val="981B02"/>
                </a:solidFill>
                <a:latin typeface="Consolas" pitchFamily="49" charset="0"/>
                <a:cs typeface="Consolas" pitchFamily="49" charset="0"/>
              </a:rPr>
              <a:t>KURVA PHILIPS</a:t>
            </a:r>
          </a:p>
          <a:p>
            <a:pPr algn="ctr"/>
            <a:r>
              <a:rPr lang="en-US" sz="2000" b="1" spc="300" dirty="0" smtClean="0">
                <a:solidFill>
                  <a:srgbClr val="981B02"/>
                </a:solidFill>
                <a:latin typeface="Consolas" pitchFamily="49" charset="0"/>
                <a:cs typeface="Consolas" pitchFamily="49" charset="0"/>
              </a:rPr>
              <a:t>HUBUNGAN </a:t>
            </a:r>
            <a:r>
              <a:rPr lang="id-ID" sz="2000" b="1" spc="300" dirty="0" smtClean="0">
                <a:solidFill>
                  <a:srgbClr val="981B02"/>
                </a:solidFill>
                <a:latin typeface="Consolas" pitchFamily="49" charset="0"/>
                <a:cs typeface="Consolas" pitchFamily="49" charset="0"/>
              </a:rPr>
              <a:t>INFLANSI</a:t>
            </a:r>
            <a:r>
              <a:rPr lang="en-US" sz="2000" b="1" spc="300" dirty="0" smtClean="0">
                <a:solidFill>
                  <a:srgbClr val="981B02"/>
                </a:solidFill>
                <a:latin typeface="Consolas" pitchFamily="49" charset="0"/>
                <a:cs typeface="Consolas" pitchFamily="49" charset="0"/>
              </a:rPr>
              <a:t> DAN PENGANGGURAN</a:t>
            </a:r>
            <a:endParaRPr lang="en-US" sz="2000" b="1" spc="300" dirty="0">
              <a:solidFill>
                <a:srgbClr val="981B02"/>
              </a:solidFill>
              <a:latin typeface="Consolas" pitchFamily="49" charset="0"/>
              <a:cs typeface="Consolas" pitchFamily="49" charset="0"/>
            </a:endParaRPr>
          </a:p>
        </p:txBody>
      </p:sp>
      <p:pic>
        <p:nvPicPr>
          <p:cNvPr id="3" name="Google Shape;391;p41"/>
          <p:cNvPicPr preferRelativeResize="0"/>
          <p:nvPr/>
        </p:nvPicPr>
        <p:blipFill>
          <a:blip r:embed="rId3">
            <a:alphaModFix/>
            <a:duotone>
              <a:prstClr val="black"/>
              <a:schemeClr val="accent6">
                <a:tint val="45000"/>
                <a:satMod val="400000"/>
              </a:schemeClr>
            </a:duotone>
          </a:blip>
          <a:stretch>
            <a:fillRect/>
          </a:stretch>
        </p:blipFill>
        <p:spPr>
          <a:xfrm>
            <a:off x="1752600" y="798025"/>
            <a:ext cx="6324600" cy="325925"/>
          </a:xfrm>
          <a:prstGeom prst="rect">
            <a:avLst/>
          </a:prstGeom>
          <a:noFill/>
          <a:ln>
            <a:noFill/>
          </a:ln>
        </p:spPr>
      </p:pic>
      <p:sp>
        <p:nvSpPr>
          <p:cNvPr id="5" name="Rectangle 4"/>
          <p:cNvSpPr/>
          <p:nvPr/>
        </p:nvSpPr>
        <p:spPr>
          <a:xfrm>
            <a:off x="155575" y="1123950"/>
            <a:ext cx="3806825" cy="3493264"/>
          </a:xfrm>
          <a:prstGeom prst="rect">
            <a:avLst/>
          </a:prstGeom>
        </p:spPr>
        <p:txBody>
          <a:bodyPr wrap="square">
            <a:spAutoFit/>
          </a:bodyPr>
          <a:lstStyle/>
          <a:p>
            <a:pPr>
              <a:spcAft>
                <a:spcPts val="600"/>
              </a:spcAft>
            </a:pPr>
            <a:r>
              <a:rPr lang="en-ID" i="1" dirty="0" err="1"/>
              <a:t>Kurva</a:t>
            </a:r>
            <a:r>
              <a:rPr lang="en-ID" i="1" dirty="0"/>
              <a:t> Philips </a:t>
            </a:r>
            <a:r>
              <a:rPr lang="id-ID" i="1" dirty="0" smtClean="0"/>
              <a:t>(Philips Curve-PC) </a:t>
            </a:r>
            <a:r>
              <a:rPr lang="en-ID" i="1" dirty="0" err="1" smtClean="0"/>
              <a:t>adalah</a:t>
            </a:r>
            <a:r>
              <a:rPr lang="en-ID" i="1" dirty="0" smtClean="0"/>
              <a:t> </a:t>
            </a:r>
            <a:r>
              <a:rPr lang="en-ID" i="1" dirty="0" err="1"/>
              <a:t>kurva</a:t>
            </a:r>
            <a:r>
              <a:rPr lang="en-ID" i="1" dirty="0"/>
              <a:t> yang </a:t>
            </a:r>
            <a:r>
              <a:rPr lang="en-ID" i="1" dirty="0" err="1"/>
              <a:t>menunjukkan</a:t>
            </a:r>
            <a:r>
              <a:rPr lang="en-ID" i="1" dirty="0"/>
              <a:t> </a:t>
            </a:r>
            <a:r>
              <a:rPr lang="en-ID" i="1" dirty="0" err="1"/>
              <a:t>hubungan</a:t>
            </a:r>
            <a:r>
              <a:rPr lang="en-ID" i="1" dirty="0"/>
              <a:t> </a:t>
            </a:r>
            <a:r>
              <a:rPr lang="en-ID" i="1" dirty="0" err="1"/>
              <a:t>antara</a:t>
            </a:r>
            <a:r>
              <a:rPr lang="en-ID" i="1" dirty="0"/>
              <a:t> </a:t>
            </a:r>
            <a:r>
              <a:rPr lang="en-ID" b="1" i="1" dirty="0" err="1"/>
              <a:t>tingkat</a:t>
            </a:r>
            <a:r>
              <a:rPr lang="en-ID" b="1" i="1" dirty="0"/>
              <a:t> </a:t>
            </a:r>
            <a:r>
              <a:rPr lang="en-ID" b="1" i="1" dirty="0" err="1"/>
              <a:t>pengangguran</a:t>
            </a:r>
            <a:r>
              <a:rPr lang="en-ID" b="1" i="1" dirty="0"/>
              <a:t> </a:t>
            </a:r>
            <a:r>
              <a:rPr lang="en-ID" b="1" i="1" dirty="0" err="1"/>
              <a:t>dengan</a:t>
            </a:r>
            <a:r>
              <a:rPr lang="en-ID" b="1" i="1" dirty="0"/>
              <a:t> </a:t>
            </a:r>
            <a:r>
              <a:rPr lang="en-ID" b="1" i="1" dirty="0" err="1"/>
              <a:t>tingkat</a:t>
            </a:r>
            <a:r>
              <a:rPr lang="en-ID" b="1" i="1" dirty="0"/>
              <a:t> </a:t>
            </a:r>
            <a:r>
              <a:rPr lang="en-ID" b="1" i="1" dirty="0" err="1"/>
              <a:t>inflasi</a:t>
            </a:r>
            <a:r>
              <a:rPr lang="en-ID" b="1" i="1" dirty="0"/>
              <a:t> </a:t>
            </a:r>
            <a:r>
              <a:rPr lang="en-ID" i="1" dirty="0"/>
              <a:t>di </a:t>
            </a:r>
            <a:r>
              <a:rPr lang="en-ID" i="1" dirty="0" err="1"/>
              <a:t>sebuah</a:t>
            </a:r>
            <a:r>
              <a:rPr lang="en-ID" i="1" dirty="0"/>
              <a:t> </a:t>
            </a:r>
            <a:r>
              <a:rPr lang="en-ID" i="1" dirty="0" err="1"/>
              <a:t>negara</a:t>
            </a:r>
            <a:r>
              <a:rPr lang="en-ID" i="1" dirty="0" smtClean="0"/>
              <a:t>.</a:t>
            </a:r>
          </a:p>
          <a:p>
            <a:r>
              <a:rPr lang="en-ID" i="1" dirty="0" err="1" smtClean="0"/>
              <a:t>Menurut</a:t>
            </a:r>
            <a:r>
              <a:rPr lang="en-ID" i="1" dirty="0" smtClean="0"/>
              <a:t> </a:t>
            </a:r>
            <a:r>
              <a:rPr lang="en-ID" i="1" dirty="0" err="1"/>
              <a:t>Kurva</a:t>
            </a:r>
            <a:r>
              <a:rPr lang="en-ID" i="1" dirty="0"/>
              <a:t> Philips, </a:t>
            </a:r>
            <a:r>
              <a:rPr lang="en-ID" i="1" dirty="0" err="1"/>
              <a:t>hubungan</a:t>
            </a:r>
            <a:r>
              <a:rPr lang="en-ID" i="1" dirty="0"/>
              <a:t> </a:t>
            </a:r>
            <a:r>
              <a:rPr lang="en-ID" i="1" dirty="0" err="1"/>
              <a:t>keduanya</a:t>
            </a:r>
            <a:r>
              <a:rPr lang="en-ID" i="1" dirty="0"/>
              <a:t> </a:t>
            </a:r>
            <a:r>
              <a:rPr lang="en-ID" i="1" dirty="0" err="1"/>
              <a:t>adalah</a:t>
            </a:r>
            <a:r>
              <a:rPr lang="en-ID" i="1" dirty="0"/>
              <a:t> </a:t>
            </a:r>
            <a:r>
              <a:rPr lang="en-ID" i="1" dirty="0" err="1"/>
              <a:t>berbanding</a:t>
            </a:r>
            <a:r>
              <a:rPr lang="en-ID" i="1" dirty="0"/>
              <a:t> </a:t>
            </a:r>
            <a:r>
              <a:rPr lang="en-ID" b="1" i="1" dirty="0" err="1"/>
              <a:t>negatif</a:t>
            </a:r>
            <a:r>
              <a:rPr lang="en-ID" i="1" dirty="0"/>
              <a:t>. </a:t>
            </a:r>
            <a:endParaRPr lang="en-ID" i="1" dirty="0" smtClean="0"/>
          </a:p>
          <a:p>
            <a:r>
              <a:rPr lang="en-ID" i="1" dirty="0" err="1" smtClean="0"/>
              <a:t>Jadi</a:t>
            </a:r>
            <a:r>
              <a:rPr lang="en-ID" i="1" dirty="0" smtClean="0"/>
              <a:t> </a:t>
            </a:r>
            <a:r>
              <a:rPr lang="en-ID" i="1" dirty="0" err="1"/>
              <a:t>ketika</a:t>
            </a:r>
            <a:r>
              <a:rPr lang="en-ID" i="1" dirty="0"/>
              <a:t> </a:t>
            </a:r>
            <a:r>
              <a:rPr lang="en-ID" b="1" i="1" dirty="0" err="1">
                <a:solidFill>
                  <a:schemeClr val="accent6">
                    <a:lumMod val="50000"/>
                  </a:schemeClr>
                </a:solidFill>
              </a:rPr>
              <a:t>inflasi</a:t>
            </a:r>
            <a:r>
              <a:rPr lang="en-ID" b="1" i="1" dirty="0">
                <a:solidFill>
                  <a:schemeClr val="accent6">
                    <a:lumMod val="50000"/>
                  </a:schemeClr>
                </a:solidFill>
              </a:rPr>
              <a:t> </a:t>
            </a:r>
            <a:r>
              <a:rPr lang="en-ID" b="1" i="1" dirty="0" err="1">
                <a:solidFill>
                  <a:schemeClr val="accent6">
                    <a:lumMod val="50000"/>
                  </a:schemeClr>
                </a:solidFill>
              </a:rPr>
              <a:t>naik</a:t>
            </a:r>
            <a:r>
              <a:rPr lang="en-ID" i="1" dirty="0"/>
              <a:t>, </a:t>
            </a:r>
            <a:r>
              <a:rPr lang="en-ID" i="1" dirty="0" err="1"/>
              <a:t>maka</a:t>
            </a:r>
            <a:r>
              <a:rPr lang="en-ID" i="1" dirty="0"/>
              <a:t> </a:t>
            </a:r>
            <a:r>
              <a:rPr lang="en-ID" b="1" i="1" dirty="0" err="1">
                <a:solidFill>
                  <a:srgbClr val="C00000"/>
                </a:solidFill>
              </a:rPr>
              <a:t>pengangguran</a:t>
            </a:r>
            <a:r>
              <a:rPr lang="en-ID" b="1" i="1" dirty="0">
                <a:solidFill>
                  <a:srgbClr val="C00000"/>
                </a:solidFill>
              </a:rPr>
              <a:t> </a:t>
            </a:r>
            <a:r>
              <a:rPr lang="en-ID" b="1" i="1" dirty="0" err="1">
                <a:solidFill>
                  <a:srgbClr val="C00000"/>
                </a:solidFill>
              </a:rPr>
              <a:t>turun</a:t>
            </a:r>
            <a:r>
              <a:rPr lang="en-ID" i="1" dirty="0"/>
              <a:t>. </a:t>
            </a:r>
            <a:r>
              <a:rPr lang="en-ID" i="1" dirty="0" smtClean="0"/>
              <a:t>Dan </a:t>
            </a:r>
            <a:r>
              <a:rPr lang="en-ID" i="1" dirty="0" err="1"/>
              <a:t>ketika</a:t>
            </a:r>
            <a:r>
              <a:rPr lang="en-ID" i="1" dirty="0"/>
              <a:t> </a:t>
            </a:r>
            <a:r>
              <a:rPr lang="en-ID" b="1" i="1" dirty="0" err="1">
                <a:solidFill>
                  <a:schemeClr val="accent6">
                    <a:lumMod val="50000"/>
                  </a:schemeClr>
                </a:solidFill>
              </a:rPr>
              <a:t>inflasi</a:t>
            </a:r>
            <a:r>
              <a:rPr lang="en-ID" b="1" i="1" dirty="0">
                <a:solidFill>
                  <a:schemeClr val="accent6">
                    <a:lumMod val="50000"/>
                  </a:schemeClr>
                </a:solidFill>
              </a:rPr>
              <a:t> </a:t>
            </a:r>
            <a:r>
              <a:rPr lang="en-ID" b="1" i="1" dirty="0" err="1">
                <a:solidFill>
                  <a:schemeClr val="accent6">
                    <a:lumMod val="50000"/>
                  </a:schemeClr>
                </a:solidFill>
              </a:rPr>
              <a:t>turun</a:t>
            </a:r>
            <a:r>
              <a:rPr lang="en-ID" i="1" dirty="0"/>
              <a:t>, </a:t>
            </a:r>
            <a:r>
              <a:rPr lang="en-ID" i="1" dirty="0" err="1"/>
              <a:t>maka</a:t>
            </a:r>
            <a:r>
              <a:rPr lang="en-ID" i="1" dirty="0"/>
              <a:t> </a:t>
            </a:r>
            <a:r>
              <a:rPr lang="en-ID" b="1" i="1" dirty="0" err="1">
                <a:solidFill>
                  <a:srgbClr val="C00000"/>
                </a:solidFill>
              </a:rPr>
              <a:t>pengangguran</a:t>
            </a:r>
            <a:r>
              <a:rPr lang="en-ID" b="1" i="1" dirty="0">
                <a:solidFill>
                  <a:srgbClr val="C00000"/>
                </a:solidFill>
              </a:rPr>
              <a:t> </a:t>
            </a:r>
            <a:r>
              <a:rPr lang="en-ID" b="1" i="1" dirty="0" err="1">
                <a:solidFill>
                  <a:srgbClr val="C00000"/>
                </a:solidFill>
              </a:rPr>
              <a:t>naik</a:t>
            </a:r>
            <a:r>
              <a:rPr lang="en-ID" b="1" i="1" dirty="0">
                <a:solidFill>
                  <a:srgbClr val="C00000"/>
                </a:solidFill>
              </a:rPr>
              <a:t> </a:t>
            </a:r>
            <a:r>
              <a:rPr lang="en-ID" b="1" i="1" dirty="0" err="1">
                <a:solidFill>
                  <a:srgbClr val="C00000"/>
                </a:solidFill>
              </a:rPr>
              <a:t>jumlahnya</a:t>
            </a:r>
            <a:r>
              <a:rPr lang="en-ID" i="1" dirty="0"/>
              <a:t>. </a:t>
            </a:r>
            <a:endParaRPr lang="en-ID" i="1" dirty="0" smtClean="0"/>
          </a:p>
          <a:p>
            <a:r>
              <a:rPr lang="en-ID" i="1" dirty="0" err="1" smtClean="0"/>
              <a:t>Kedua</a:t>
            </a:r>
            <a:r>
              <a:rPr lang="en-ID" i="1" dirty="0" smtClean="0"/>
              <a:t> </a:t>
            </a:r>
            <a:r>
              <a:rPr lang="en-ID" i="1" dirty="0" err="1"/>
              <a:t>poin</a:t>
            </a:r>
            <a:r>
              <a:rPr lang="en-ID" i="1" dirty="0"/>
              <a:t> </a:t>
            </a:r>
            <a:r>
              <a:rPr lang="en-ID" i="1" dirty="0" err="1"/>
              <a:t>dalam</a:t>
            </a:r>
            <a:r>
              <a:rPr lang="en-ID" i="1" dirty="0"/>
              <a:t> </a:t>
            </a:r>
            <a:r>
              <a:rPr lang="en-ID" i="1" dirty="0" err="1"/>
              <a:t>makroekonomi</a:t>
            </a:r>
            <a:r>
              <a:rPr lang="en-ID" i="1" dirty="0"/>
              <a:t> </a:t>
            </a:r>
            <a:r>
              <a:rPr lang="en-ID" i="1" dirty="0" err="1"/>
              <a:t>ini</a:t>
            </a:r>
            <a:r>
              <a:rPr lang="en-ID" i="1" dirty="0"/>
              <a:t> </a:t>
            </a:r>
            <a:r>
              <a:rPr lang="en-ID" i="1" dirty="0" err="1"/>
              <a:t>menjadi</a:t>
            </a:r>
            <a:r>
              <a:rPr lang="en-ID" i="1" dirty="0"/>
              <a:t> </a:t>
            </a:r>
            <a:r>
              <a:rPr lang="en-ID" i="1" dirty="0" err="1"/>
              <a:t>pilihan</a:t>
            </a:r>
            <a:r>
              <a:rPr lang="en-ID" i="1" dirty="0"/>
              <a:t> yang </a:t>
            </a:r>
            <a:r>
              <a:rPr lang="en-ID" i="1" dirty="0" err="1"/>
              <a:t>begitu</a:t>
            </a:r>
            <a:r>
              <a:rPr lang="en-ID" i="1" dirty="0"/>
              <a:t> </a:t>
            </a:r>
            <a:r>
              <a:rPr lang="en-ID" i="1" dirty="0" err="1"/>
              <a:t>rumit</a:t>
            </a:r>
            <a:r>
              <a:rPr lang="en-ID" i="1" dirty="0"/>
              <a:t>.</a:t>
            </a:r>
            <a:endParaRPr lang="en-US" i="1" dirty="0"/>
          </a:p>
        </p:txBody>
      </p:sp>
      <p:sp>
        <p:nvSpPr>
          <p:cNvPr id="6" name="AutoShape 2" descr="upload.wikimedia.org/wikipedia/commons/thumb/5/..."/>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3962400" y="3952385"/>
            <a:ext cx="1368425" cy="430887"/>
          </a:xfrm>
          <a:prstGeom prst="rect">
            <a:avLst/>
          </a:prstGeom>
          <a:noFill/>
        </p:spPr>
        <p:txBody>
          <a:bodyPr wrap="square" rtlCol="0">
            <a:spAutoFit/>
          </a:bodyPr>
          <a:lstStyle/>
          <a:p>
            <a:pPr algn="ctr"/>
            <a:r>
              <a:rPr lang="en-US" sz="1100" dirty="0"/>
              <a:t>Alban </a:t>
            </a:r>
            <a:r>
              <a:rPr lang="en-US" sz="1100" dirty="0" err="1"/>
              <a:t>Willian</a:t>
            </a:r>
            <a:r>
              <a:rPr lang="en-US" sz="1100" dirty="0"/>
              <a:t> </a:t>
            </a:r>
            <a:r>
              <a:rPr lang="en-US" sz="1100" dirty="0" err="1"/>
              <a:t>Houseco</a:t>
            </a:r>
            <a:r>
              <a:rPr lang="en-US" sz="1100" dirty="0"/>
              <a:t> </a:t>
            </a:r>
            <a:r>
              <a:rPr lang="en-US" sz="1100" dirty="0" err="1"/>
              <a:t>Philliphs</a:t>
            </a:r>
            <a:endParaRPr lang="en-US" sz="1100" dirty="0"/>
          </a:p>
        </p:txBody>
      </p:sp>
      <p:pic>
        <p:nvPicPr>
          <p:cNvPr id="1029" name="Picture 5" descr="Zona Ekonomi: Teori A.W.Philli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047750"/>
            <a:ext cx="3236293" cy="33528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096000" y="4400550"/>
            <a:ext cx="1600200" cy="646331"/>
          </a:xfrm>
          <a:prstGeom prst="rect">
            <a:avLst/>
          </a:prstGeom>
          <a:noFill/>
        </p:spPr>
        <p:txBody>
          <a:bodyPr wrap="square" rtlCol="0">
            <a:spAutoFit/>
          </a:bodyPr>
          <a:lstStyle/>
          <a:p>
            <a:r>
              <a:rPr lang="en-US" i="1" dirty="0" err="1" smtClean="0"/>
              <a:t>Inflasi</a:t>
            </a:r>
            <a:r>
              <a:rPr lang="en-US" i="1" dirty="0" smtClean="0"/>
              <a:t> </a:t>
            </a:r>
          </a:p>
          <a:p>
            <a:r>
              <a:rPr lang="en-US" i="1" dirty="0" err="1" smtClean="0"/>
              <a:t>Pengangguran</a:t>
            </a:r>
            <a:r>
              <a:rPr lang="en-US" i="1" dirty="0" smtClean="0"/>
              <a:t> </a:t>
            </a:r>
            <a:endParaRPr lang="en-US" i="1" dirty="0"/>
          </a:p>
        </p:txBody>
      </p:sp>
      <p:pic>
        <p:nvPicPr>
          <p:cNvPr id="12" name="Google Shape;424;p43"/>
          <p:cNvPicPr preferRelativeResize="0"/>
          <p:nvPr/>
        </p:nvPicPr>
        <p:blipFill>
          <a:blip r:embed="rId5">
            <a:alphaModFix amt="80000"/>
            <a:duotone>
              <a:prstClr val="black"/>
              <a:schemeClr val="accent1">
                <a:tint val="45000"/>
                <a:satMod val="400000"/>
              </a:schemeClr>
            </a:duotone>
          </a:blip>
          <a:stretch>
            <a:fillRect/>
          </a:stretch>
        </p:blipFill>
        <p:spPr>
          <a:xfrm rot="16200000">
            <a:off x="6775976" y="4470926"/>
            <a:ext cx="270798" cy="198050"/>
          </a:xfrm>
          <a:prstGeom prst="rect">
            <a:avLst/>
          </a:prstGeom>
          <a:noFill/>
          <a:ln>
            <a:noFill/>
          </a:ln>
        </p:spPr>
      </p:pic>
      <p:pic>
        <p:nvPicPr>
          <p:cNvPr id="13" name="Google Shape;424;p43"/>
          <p:cNvPicPr preferRelativeResize="0"/>
          <p:nvPr/>
        </p:nvPicPr>
        <p:blipFill>
          <a:blip r:embed="rId5">
            <a:alphaModFix amt="80000"/>
          </a:blip>
          <a:stretch>
            <a:fillRect/>
          </a:stretch>
        </p:blipFill>
        <p:spPr>
          <a:xfrm rot="5400000">
            <a:off x="7614175" y="4775726"/>
            <a:ext cx="270798" cy="198050"/>
          </a:xfrm>
          <a:prstGeom prst="rect">
            <a:avLst/>
          </a:prstGeom>
          <a:noFill/>
          <a:ln>
            <a:noFill/>
          </a:ln>
        </p:spPr>
      </p:pic>
      <p:pic>
        <p:nvPicPr>
          <p:cNvPr id="14" name="Google Shape;424;p43"/>
          <p:cNvPicPr preferRelativeResize="0"/>
          <p:nvPr/>
        </p:nvPicPr>
        <p:blipFill>
          <a:blip r:embed="rId5">
            <a:alphaModFix amt="80000"/>
          </a:blip>
          <a:stretch>
            <a:fillRect/>
          </a:stretch>
        </p:blipFill>
        <p:spPr>
          <a:xfrm rot="5400000">
            <a:off x="7050226" y="4470926"/>
            <a:ext cx="270798" cy="198050"/>
          </a:xfrm>
          <a:prstGeom prst="rect">
            <a:avLst/>
          </a:prstGeom>
          <a:noFill/>
          <a:ln>
            <a:noFill/>
          </a:ln>
        </p:spPr>
      </p:pic>
      <p:pic>
        <p:nvPicPr>
          <p:cNvPr id="15" name="Google Shape;424;p43"/>
          <p:cNvPicPr preferRelativeResize="0"/>
          <p:nvPr/>
        </p:nvPicPr>
        <p:blipFill>
          <a:blip r:embed="rId5">
            <a:alphaModFix amt="80000"/>
            <a:duotone>
              <a:prstClr val="black"/>
              <a:schemeClr val="accent1">
                <a:tint val="45000"/>
                <a:satMod val="400000"/>
              </a:schemeClr>
            </a:duotone>
          </a:blip>
          <a:stretch>
            <a:fillRect/>
          </a:stretch>
        </p:blipFill>
        <p:spPr>
          <a:xfrm rot="16200000">
            <a:off x="7918976" y="4775726"/>
            <a:ext cx="270798" cy="198050"/>
          </a:xfrm>
          <a:prstGeom prst="rect">
            <a:avLst/>
          </a:prstGeom>
          <a:noFill/>
          <a:ln>
            <a:noFill/>
          </a:ln>
        </p:spPr>
      </p:pic>
      <p:sp>
        <p:nvSpPr>
          <p:cNvPr id="4" name="AutoShape 2" descr="upload.wikimedia.org/wikipedia/commons/thumb/5/..."/>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upload.wikimedia.org/wikipedia/commons/thumb/5/..."/>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5"/>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5866" b="99721" l="1460" r="100000">
                        <a14:foregroundMark x1="41606" y1="14246" x2="39781" y2="29888"/>
                        <a14:foregroundMark x1="48905" y1="7542" x2="59854" y2="6145"/>
                        <a14:foregroundMark x1="25182" y1="43855" x2="25912" y2="51676"/>
                        <a14:foregroundMark x1="87226" y1="45810" x2="85036" y2="49721"/>
                        <a14:foregroundMark x1="81752" y1="65922" x2="83577" y2="90503"/>
                        <a14:foregroundMark x1="96350" y1="79609" x2="26642" y2="92737"/>
                        <a14:foregroundMark x1="98540" y1="84358" x2="72263" y2="96927"/>
                        <a14:foregroundMark x1="58394" y1="95251" x2="58394" y2="95251"/>
                        <a14:foregroundMark x1="1460" y1="93296" x2="1460" y2="95251"/>
                        <a14:foregroundMark x1="50000" y1="94972" x2="50000" y2="94972"/>
                        <a14:foregroundMark x1="58029" y1="33520" x2="52190" y2="15363"/>
                        <a14:foregroundMark x1="26642" y1="52793" x2="28467" y2="53911"/>
                        <a14:foregroundMark x1="24453" y1="39665" x2="21168" y2="37430"/>
                        <a14:foregroundMark x1="21533" y1="41899" x2="22628" y2="47486"/>
                        <a14:foregroundMark x1="21168" y1="38268" x2="20438" y2="41341"/>
                        <a14:foregroundMark x1="21168" y1="41899" x2="24088" y2="51676"/>
                        <a14:foregroundMark x1="20438" y1="42179" x2="22993" y2="51676"/>
                        <a14:backgroundMark x1="19343" y1="37151" x2="19343" y2="41341"/>
                      </a14:backgroundRemoval>
                    </a14:imgEffect>
                  </a14:imgLayer>
                </a14:imgProps>
              </a:ext>
              <a:ext uri="{28A0092B-C50C-407E-A947-70E740481C1C}">
                <a14:useLocalDpi xmlns:a14="http://schemas.microsoft.com/office/drawing/2010/main" val="0"/>
              </a:ext>
            </a:extLst>
          </a:blip>
          <a:srcRect/>
          <a:stretch>
            <a:fillRect/>
          </a:stretch>
        </p:blipFill>
        <p:spPr bwMode="auto">
          <a:xfrm>
            <a:off x="3581400" y="1276349"/>
            <a:ext cx="2031154" cy="2653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2"/>
          <p:cNvSpPr>
            <a:spLocks noChangeArrowheads="1"/>
          </p:cNvSpPr>
          <p:nvPr/>
        </p:nvSpPr>
        <p:spPr bwMode="auto">
          <a:xfrm>
            <a:off x="3962400" y="4818770"/>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extLst>
      <p:ext uri="{BB962C8B-B14F-4D97-AF65-F5344CB8AC3E}">
        <p14:creationId xmlns:p14="http://schemas.microsoft.com/office/powerpoint/2010/main" val="18477101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6000" b="-126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9050"/>
            <a:ext cx="4572000" cy="5143500"/>
          </a:xfrm>
          <a:prstGeom prst="rect">
            <a:avLst/>
          </a:prstGeom>
        </p:spPr>
      </p:pic>
      <p:sp>
        <p:nvSpPr>
          <p:cNvPr id="2" name="TextBox 1"/>
          <p:cNvSpPr txBox="1"/>
          <p:nvPr/>
        </p:nvSpPr>
        <p:spPr>
          <a:xfrm>
            <a:off x="1371600" y="57150"/>
            <a:ext cx="7239000" cy="523220"/>
          </a:xfrm>
          <a:prstGeom prst="rect">
            <a:avLst/>
          </a:prstGeom>
          <a:noFill/>
        </p:spPr>
        <p:txBody>
          <a:bodyPr wrap="square" rtlCol="0">
            <a:spAutoFit/>
          </a:bodyPr>
          <a:lstStyle/>
          <a:p>
            <a:r>
              <a:rPr lang="en-US" sz="2800" b="1" dirty="0" err="1" smtClean="0">
                <a:latin typeface="Comic Sans MS" pitchFamily="66" charset="0"/>
              </a:rPr>
              <a:t>Antara</a:t>
            </a:r>
            <a:r>
              <a:rPr lang="en-US" sz="2800" b="1" dirty="0" smtClean="0">
                <a:latin typeface="Comic Sans MS" pitchFamily="66" charset="0"/>
              </a:rPr>
              <a:t> </a:t>
            </a:r>
            <a:r>
              <a:rPr lang="en-US" sz="2800" b="1" dirty="0" err="1" smtClean="0">
                <a:latin typeface="Comic Sans MS" pitchFamily="66" charset="0"/>
              </a:rPr>
              <a:t>Inflasi</a:t>
            </a:r>
            <a:r>
              <a:rPr lang="en-US" sz="2800" b="1" dirty="0" smtClean="0">
                <a:latin typeface="Comic Sans MS" pitchFamily="66" charset="0"/>
              </a:rPr>
              <a:t> </a:t>
            </a:r>
            <a:r>
              <a:rPr lang="en-US" sz="2800" b="1" dirty="0" err="1" smtClean="0">
                <a:latin typeface="Comic Sans MS" pitchFamily="66" charset="0"/>
              </a:rPr>
              <a:t>dan</a:t>
            </a:r>
            <a:r>
              <a:rPr lang="en-US" sz="2800" b="1" dirty="0" smtClean="0">
                <a:latin typeface="Comic Sans MS" pitchFamily="66" charset="0"/>
              </a:rPr>
              <a:t> </a:t>
            </a:r>
            <a:r>
              <a:rPr lang="en-US" sz="2800" b="1" dirty="0" err="1" smtClean="0">
                <a:latin typeface="Comic Sans MS" pitchFamily="66" charset="0"/>
              </a:rPr>
              <a:t>Pengangguran</a:t>
            </a:r>
            <a:endParaRPr lang="en-US" sz="2800" b="1" dirty="0" smtClean="0">
              <a:latin typeface="Comic Sans MS" pitchFamily="66" charset="0"/>
            </a:endParaRPr>
          </a:p>
        </p:txBody>
      </p:sp>
      <p:grpSp>
        <p:nvGrpSpPr>
          <p:cNvPr id="3" name="Google Shape;533;p51"/>
          <p:cNvGrpSpPr/>
          <p:nvPr/>
        </p:nvGrpSpPr>
        <p:grpSpPr>
          <a:xfrm rot="434217">
            <a:off x="3703806" y="553600"/>
            <a:ext cx="670900" cy="755173"/>
            <a:chOff x="1611400" y="4264325"/>
            <a:chExt cx="204725" cy="304875"/>
          </a:xfrm>
          <a:solidFill>
            <a:schemeClr val="accent2">
              <a:lumMod val="75000"/>
            </a:schemeClr>
          </a:solidFill>
        </p:grpSpPr>
        <p:sp>
          <p:nvSpPr>
            <p:cNvPr id="4" name="Google Shape;534;p51"/>
            <p:cNvSpPr/>
            <p:nvPr/>
          </p:nvSpPr>
          <p:spPr>
            <a:xfrm>
              <a:off x="1611400" y="4264325"/>
              <a:ext cx="204725" cy="224825"/>
            </a:xfrm>
            <a:custGeom>
              <a:avLst/>
              <a:gdLst/>
              <a:ahLst/>
              <a:cxnLst/>
              <a:rect l="l" t="t" r="r" b="b"/>
              <a:pathLst>
                <a:path w="8189" h="8993" extrusionOk="0">
                  <a:moveTo>
                    <a:pt x="3561" y="0"/>
                  </a:moveTo>
                  <a:cubicBezTo>
                    <a:pt x="1727" y="0"/>
                    <a:pt x="0" y="1490"/>
                    <a:pt x="935" y="3575"/>
                  </a:cubicBezTo>
                  <a:cubicBezTo>
                    <a:pt x="1077" y="3892"/>
                    <a:pt x="1311" y="4020"/>
                    <a:pt x="1557" y="4020"/>
                  </a:cubicBezTo>
                  <a:cubicBezTo>
                    <a:pt x="2000" y="4020"/>
                    <a:pt x="2483" y="3607"/>
                    <a:pt x="2546" y="3138"/>
                  </a:cubicBezTo>
                  <a:cubicBezTo>
                    <a:pt x="2652" y="2350"/>
                    <a:pt x="3006" y="2037"/>
                    <a:pt x="3405" y="2037"/>
                  </a:cubicBezTo>
                  <a:cubicBezTo>
                    <a:pt x="4054" y="2037"/>
                    <a:pt x="4819" y="2864"/>
                    <a:pt x="4821" y="3825"/>
                  </a:cubicBezTo>
                  <a:cubicBezTo>
                    <a:pt x="4825" y="5165"/>
                    <a:pt x="3942" y="6358"/>
                    <a:pt x="3228" y="7421"/>
                  </a:cubicBezTo>
                  <a:cubicBezTo>
                    <a:pt x="2689" y="8221"/>
                    <a:pt x="3437" y="8993"/>
                    <a:pt x="4195" y="8993"/>
                  </a:cubicBezTo>
                  <a:cubicBezTo>
                    <a:pt x="4522" y="8993"/>
                    <a:pt x="4850" y="8849"/>
                    <a:pt x="5078" y="8503"/>
                  </a:cubicBezTo>
                  <a:cubicBezTo>
                    <a:pt x="6537" y="6287"/>
                    <a:pt x="8188" y="2626"/>
                    <a:pt x="5438" y="602"/>
                  </a:cubicBezTo>
                  <a:cubicBezTo>
                    <a:pt x="4875" y="188"/>
                    <a:pt x="4211" y="0"/>
                    <a:pt x="35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35;p51"/>
            <p:cNvSpPr/>
            <p:nvPr/>
          </p:nvSpPr>
          <p:spPr>
            <a:xfrm>
              <a:off x="1688575" y="4506825"/>
              <a:ext cx="60375" cy="62375"/>
            </a:xfrm>
            <a:custGeom>
              <a:avLst/>
              <a:gdLst/>
              <a:ahLst/>
              <a:cxnLst/>
              <a:rect l="l" t="t" r="r" b="b"/>
              <a:pathLst>
                <a:path w="2415" h="2495" extrusionOk="0">
                  <a:moveTo>
                    <a:pt x="1242" y="0"/>
                  </a:moveTo>
                  <a:cubicBezTo>
                    <a:pt x="1230" y="0"/>
                    <a:pt x="1219" y="1"/>
                    <a:pt x="1207" y="1"/>
                  </a:cubicBezTo>
                  <a:cubicBezTo>
                    <a:pt x="1005" y="10"/>
                    <a:pt x="807" y="63"/>
                    <a:pt x="629" y="158"/>
                  </a:cubicBezTo>
                  <a:cubicBezTo>
                    <a:pt x="403" y="277"/>
                    <a:pt x="150" y="585"/>
                    <a:pt x="103" y="841"/>
                  </a:cubicBezTo>
                  <a:cubicBezTo>
                    <a:pt x="93" y="897"/>
                    <a:pt x="83" y="952"/>
                    <a:pt x="73" y="1007"/>
                  </a:cubicBezTo>
                  <a:cubicBezTo>
                    <a:pt x="0" y="1417"/>
                    <a:pt x="50" y="1851"/>
                    <a:pt x="375" y="2151"/>
                  </a:cubicBezTo>
                  <a:cubicBezTo>
                    <a:pt x="605" y="2361"/>
                    <a:pt x="887" y="2495"/>
                    <a:pt x="1207" y="2495"/>
                  </a:cubicBezTo>
                  <a:cubicBezTo>
                    <a:pt x="1517" y="2490"/>
                    <a:pt x="1814" y="2367"/>
                    <a:pt x="2037" y="2151"/>
                  </a:cubicBezTo>
                  <a:cubicBezTo>
                    <a:pt x="2354" y="1833"/>
                    <a:pt x="2415" y="1430"/>
                    <a:pt x="2339" y="1007"/>
                  </a:cubicBezTo>
                  <a:cubicBezTo>
                    <a:pt x="2329" y="952"/>
                    <a:pt x="2319" y="897"/>
                    <a:pt x="2309" y="841"/>
                  </a:cubicBezTo>
                  <a:cubicBezTo>
                    <a:pt x="2267" y="605"/>
                    <a:pt x="2080" y="387"/>
                    <a:pt x="1900" y="247"/>
                  </a:cubicBezTo>
                  <a:cubicBezTo>
                    <a:pt x="1716" y="105"/>
                    <a:pt x="1480" y="0"/>
                    <a:pt x="12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p:cNvSpPr txBox="1"/>
          <p:nvPr/>
        </p:nvSpPr>
        <p:spPr>
          <a:xfrm>
            <a:off x="131872" y="1123950"/>
            <a:ext cx="4419600" cy="3662541"/>
          </a:xfrm>
          <a:prstGeom prst="rect">
            <a:avLst/>
          </a:prstGeom>
          <a:noFill/>
        </p:spPr>
        <p:txBody>
          <a:bodyPr wrap="square" rtlCol="0">
            <a:spAutoFit/>
          </a:bodyPr>
          <a:lstStyle/>
          <a:p>
            <a:r>
              <a:rPr lang="en-ID" i="1" dirty="0" err="1"/>
              <a:t>Ya</a:t>
            </a:r>
            <a:r>
              <a:rPr lang="en-ID" i="1" dirty="0"/>
              <a:t>, </a:t>
            </a:r>
            <a:r>
              <a:rPr lang="en-ID" i="1" dirty="0" err="1"/>
              <a:t>negara</a:t>
            </a:r>
            <a:r>
              <a:rPr lang="en-ID" i="1" dirty="0"/>
              <a:t> </a:t>
            </a:r>
            <a:r>
              <a:rPr lang="en-ID" i="1" dirty="0" err="1"/>
              <a:t>kita</a:t>
            </a:r>
            <a:r>
              <a:rPr lang="en-ID" i="1" dirty="0"/>
              <a:t> </a:t>
            </a:r>
            <a:r>
              <a:rPr lang="en-ID" i="1" dirty="0" err="1"/>
              <a:t>ini</a:t>
            </a:r>
            <a:r>
              <a:rPr lang="en-ID" i="1" dirty="0"/>
              <a:t> </a:t>
            </a:r>
            <a:r>
              <a:rPr lang="en-ID" i="1" dirty="0" err="1"/>
              <a:t>cenderung</a:t>
            </a:r>
            <a:r>
              <a:rPr lang="en-ID" i="1" dirty="0"/>
              <a:t> </a:t>
            </a:r>
            <a:r>
              <a:rPr lang="en-ID" i="1" dirty="0" err="1"/>
              <a:t>memilih</a:t>
            </a:r>
            <a:r>
              <a:rPr lang="en-ID" i="1" dirty="0"/>
              <a:t> </a:t>
            </a:r>
            <a:r>
              <a:rPr lang="en-ID" i="1" dirty="0" err="1"/>
              <a:t>mengatur</a:t>
            </a:r>
            <a:r>
              <a:rPr lang="en-ID" i="1" dirty="0"/>
              <a:t> </a:t>
            </a:r>
            <a:r>
              <a:rPr lang="en-ID" b="1" i="1" dirty="0" err="1">
                <a:solidFill>
                  <a:srgbClr val="C00000"/>
                </a:solidFill>
              </a:rPr>
              <a:t>inflasi</a:t>
            </a:r>
            <a:r>
              <a:rPr lang="en-ID" b="1" i="1" dirty="0">
                <a:solidFill>
                  <a:srgbClr val="C00000"/>
                </a:solidFill>
              </a:rPr>
              <a:t> </a:t>
            </a:r>
            <a:r>
              <a:rPr lang="en-ID" i="1" dirty="0" err="1"/>
              <a:t>ketimbang</a:t>
            </a:r>
            <a:r>
              <a:rPr lang="en-ID" i="1" dirty="0"/>
              <a:t> </a:t>
            </a:r>
            <a:r>
              <a:rPr lang="en-ID" i="1" dirty="0" err="1"/>
              <a:t>pengangguran</a:t>
            </a:r>
            <a:r>
              <a:rPr lang="en-ID" i="1" dirty="0"/>
              <a:t>. </a:t>
            </a:r>
            <a:endParaRPr lang="en-ID" i="1" dirty="0" smtClean="0"/>
          </a:p>
          <a:p>
            <a:endParaRPr lang="en-ID" i="1" dirty="0" smtClean="0"/>
          </a:p>
          <a:p>
            <a:r>
              <a:rPr lang="en-ID" sz="1600" i="1" dirty="0" smtClean="0"/>
              <a:t>That's </a:t>
            </a:r>
            <a:r>
              <a:rPr lang="en-ID" sz="1600" i="1" dirty="0"/>
              <a:t>why </a:t>
            </a:r>
            <a:r>
              <a:rPr lang="en-ID" sz="1600" i="1" dirty="0" err="1"/>
              <a:t>setiap</a:t>
            </a:r>
            <a:r>
              <a:rPr lang="en-ID" sz="1600" i="1" dirty="0"/>
              <a:t> </a:t>
            </a:r>
            <a:r>
              <a:rPr lang="en-ID" sz="1600" i="1" dirty="0" err="1"/>
              <a:t>tahunnya</a:t>
            </a:r>
            <a:r>
              <a:rPr lang="en-ID" sz="1600" i="1" dirty="0"/>
              <a:t> </a:t>
            </a:r>
            <a:r>
              <a:rPr lang="en-ID" sz="1600" i="1" dirty="0" err="1"/>
              <a:t>pemerintah</a:t>
            </a:r>
            <a:r>
              <a:rPr lang="en-ID" sz="1600" i="1" dirty="0"/>
              <a:t> </a:t>
            </a:r>
            <a:r>
              <a:rPr lang="en-ID" sz="1600" i="1" dirty="0" err="1"/>
              <a:t>kita</a:t>
            </a:r>
            <a:r>
              <a:rPr lang="en-ID" sz="1600" i="1" dirty="0"/>
              <a:t> </a:t>
            </a:r>
            <a:r>
              <a:rPr lang="en-ID" sz="1600" i="1" dirty="0" err="1"/>
              <a:t>lebih</a:t>
            </a:r>
            <a:r>
              <a:rPr lang="en-ID" sz="1600" i="1" dirty="0"/>
              <a:t> </a:t>
            </a:r>
            <a:r>
              <a:rPr lang="en-ID" sz="1600" i="1" dirty="0" err="1"/>
              <a:t>gencar</a:t>
            </a:r>
            <a:r>
              <a:rPr lang="en-ID" sz="1600" i="1" dirty="0"/>
              <a:t> </a:t>
            </a:r>
            <a:r>
              <a:rPr lang="en-ID" sz="1600" i="1" dirty="0" err="1"/>
              <a:t>mengumumkan</a:t>
            </a:r>
            <a:r>
              <a:rPr lang="en-ID" sz="1600" i="1" dirty="0"/>
              <a:t> target </a:t>
            </a:r>
            <a:r>
              <a:rPr lang="en-ID" sz="1600" i="1" dirty="0" err="1"/>
              <a:t>inflasi</a:t>
            </a:r>
            <a:r>
              <a:rPr lang="en-ID" sz="1600" i="1" dirty="0"/>
              <a:t> </a:t>
            </a:r>
            <a:r>
              <a:rPr lang="en-ID" sz="1600" i="1" dirty="0" err="1"/>
              <a:t>tahun</a:t>
            </a:r>
            <a:r>
              <a:rPr lang="en-ID" sz="1600" i="1" dirty="0"/>
              <a:t> </a:t>
            </a:r>
            <a:r>
              <a:rPr lang="en-ID" sz="1600" i="1" dirty="0" err="1"/>
              <a:t>depan</a:t>
            </a:r>
            <a:r>
              <a:rPr lang="en-ID" sz="1600" i="1" dirty="0"/>
              <a:t>. Dan di </a:t>
            </a:r>
            <a:r>
              <a:rPr lang="en-ID" sz="1600" i="1" dirty="0" err="1"/>
              <a:t>akhir</a:t>
            </a:r>
            <a:r>
              <a:rPr lang="en-ID" sz="1600" i="1" dirty="0"/>
              <a:t> </a:t>
            </a:r>
            <a:r>
              <a:rPr lang="en-ID" sz="1600" i="1" dirty="0" err="1"/>
              <a:t>periode</a:t>
            </a:r>
            <a:r>
              <a:rPr lang="en-ID" sz="1600" i="1" dirty="0"/>
              <a:t> pula, </a:t>
            </a:r>
            <a:r>
              <a:rPr lang="en-ID" sz="1600" i="1" dirty="0" err="1"/>
              <a:t>keberhasilan</a:t>
            </a:r>
            <a:r>
              <a:rPr lang="en-ID" sz="1600" i="1" dirty="0"/>
              <a:t> </a:t>
            </a:r>
            <a:r>
              <a:rPr lang="en-ID" sz="1600" i="1" dirty="0" err="1"/>
              <a:t>perekonomian</a:t>
            </a:r>
            <a:r>
              <a:rPr lang="en-ID" sz="1600" i="1" dirty="0"/>
              <a:t> </a:t>
            </a:r>
            <a:r>
              <a:rPr lang="en-ID" sz="1600" i="1" dirty="0" err="1"/>
              <a:t>selalu</a:t>
            </a:r>
            <a:r>
              <a:rPr lang="en-ID" sz="1600" i="1" dirty="0"/>
              <a:t> </a:t>
            </a:r>
            <a:r>
              <a:rPr lang="en-ID" sz="1600" i="1" dirty="0" err="1"/>
              <a:t>diukur</a:t>
            </a:r>
            <a:r>
              <a:rPr lang="en-ID" sz="1600" i="1" dirty="0"/>
              <a:t> </a:t>
            </a:r>
            <a:r>
              <a:rPr lang="en-ID" sz="1600" i="1" dirty="0" err="1"/>
              <a:t>dengan</a:t>
            </a:r>
            <a:r>
              <a:rPr lang="en-ID" sz="1600" i="1" dirty="0"/>
              <a:t> </a:t>
            </a:r>
            <a:r>
              <a:rPr lang="en-ID" sz="1600" i="1" dirty="0" err="1"/>
              <a:t>tercapainya</a:t>
            </a:r>
            <a:r>
              <a:rPr lang="en-ID" sz="1600" i="1" dirty="0"/>
              <a:t> target </a:t>
            </a:r>
            <a:r>
              <a:rPr lang="en-ID" sz="1600" i="1" dirty="0" err="1"/>
              <a:t>inflasi</a:t>
            </a:r>
            <a:r>
              <a:rPr lang="en-ID" sz="1600" i="1" dirty="0"/>
              <a:t> </a:t>
            </a:r>
            <a:r>
              <a:rPr lang="en-ID" sz="1600" i="1" dirty="0" err="1"/>
              <a:t>atau</a:t>
            </a:r>
            <a:r>
              <a:rPr lang="en-ID" sz="1600" i="1" dirty="0"/>
              <a:t> </a:t>
            </a:r>
            <a:r>
              <a:rPr lang="en-ID" sz="1600" i="1" dirty="0" err="1"/>
              <a:t>tidak</a:t>
            </a:r>
            <a:r>
              <a:rPr lang="en-ID" sz="1600" i="1" dirty="0" smtClean="0"/>
              <a:t>.</a:t>
            </a:r>
          </a:p>
          <a:p>
            <a:r>
              <a:rPr lang="en-ID" sz="1600" i="1" dirty="0" err="1"/>
              <a:t>Inflasi</a:t>
            </a:r>
            <a:r>
              <a:rPr lang="en-ID" sz="1600" i="1" dirty="0"/>
              <a:t> </a:t>
            </a:r>
            <a:r>
              <a:rPr lang="en-ID" sz="1600" i="1" dirty="0" err="1"/>
              <a:t>sebagai</a:t>
            </a:r>
            <a:r>
              <a:rPr lang="en-ID" sz="1600" i="1" dirty="0"/>
              <a:t> </a:t>
            </a:r>
            <a:r>
              <a:rPr lang="en-ID" sz="1600" i="1" dirty="0" err="1"/>
              <a:t>salah</a:t>
            </a:r>
            <a:r>
              <a:rPr lang="en-ID" sz="1600" i="1" dirty="0"/>
              <a:t> </a:t>
            </a:r>
            <a:r>
              <a:rPr lang="en-ID" sz="1600" i="1" dirty="0" err="1"/>
              <a:t>satu</a:t>
            </a:r>
            <a:r>
              <a:rPr lang="en-ID" sz="1600" i="1" dirty="0"/>
              <a:t> </a:t>
            </a:r>
            <a:r>
              <a:rPr lang="en-ID" sz="1600" i="1" dirty="0" err="1"/>
              <a:t>dinamika</a:t>
            </a:r>
            <a:r>
              <a:rPr lang="en-ID" sz="1600" i="1" dirty="0"/>
              <a:t> </a:t>
            </a:r>
            <a:r>
              <a:rPr lang="en-ID" sz="1600" i="1" dirty="0" err="1"/>
              <a:t>perekonomian</a:t>
            </a:r>
            <a:r>
              <a:rPr lang="en-ID" sz="1600" i="1" dirty="0"/>
              <a:t> </a:t>
            </a:r>
            <a:r>
              <a:rPr lang="en-ID" sz="1600" i="1" dirty="0" err="1"/>
              <a:t>adalah</a:t>
            </a:r>
            <a:r>
              <a:rPr lang="en-ID" sz="1600" i="1" dirty="0"/>
              <a:t> </a:t>
            </a:r>
            <a:r>
              <a:rPr lang="en-ID" sz="1600" i="1" dirty="0" err="1"/>
              <a:t>hal</a:t>
            </a:r>
            <a:r>
              <a:rPr lang="en-ID" sz="1600" i="1" dirty="0"/>
              <a:t> yang </a:t>
            </a:r>
            <a:r>
              <a:rPr lang="en-ID" sz="1600" i="1" dirty="0" err="1"/>
              <a:t>diprioritaskan</a:t>
            </a:r>
            <a:r>
              <a:rPr lang="en-ID" sz="1600" i="1" dirty="0"/>
              <a:t> </a:t>
            </a:r>
            <a:r>
              <a:rPr lang="en-ID" sz="1600" i="1" dirty="0" err="1"/>
              <a:t>pemerintah</a:t>
            </a:r>
            <a:r>
              <a:rPr lang="en-ID" sz="1600" i="1" dirty="0"/>
              <a:t> </a:t>
            </a:r>
            <a:r>
              <a:rPr lang="en-ID" sz="1600" i="1" dirty="0" err="1"/>
              <a:t>sebab</a:t>
            </a:r>
            <a:r>
              <a:rPr lang="en-ID" sz="1600" i="1" dirty="0"/>
              <a:t> </a:t>
            </a:r>
            <a:r>
              <a:rPr lang="en-ID" sz="1600" i="1" dirty="0" err="1"/>
              <a:t>dampaknya</a:t>
            </a:r>
            <a:r>
              <a:rPr lang="en-ID" sz="1600" i="1" dirty="0"/>
              <a:t> </a:t>
            </a:r>
            <a:r>
              <a:rPr lang="en-ID" sz="1600" i="1" dirty="0" err="1"/>
              <a:t>langsung</a:t>
            </a:r>
            <a:r>
              <a:rPr lang="en-ID" sz="1600" i="1" dirty="0"/>
              <a:t> </a:t>
            </a:r>
            <a:r>
              <a:rPr lang="en-ID" sz="1600" i="1" dirty="0" err="1"/>
              <a:t>terasa</a:t>
            </a:r>
            <a:r>
              <a:rPr lang="en-ID" sz="1600" i="1" dirty="0"/>
              <a:t> di </a:t>
            </a:r>
            <a:r>
              <a:rPr lang="en-ID" sz="1600" i="1" dirty="0" err="1"/>
              <a:t>masyarakat</a:t>
            </a:r>
            <a:r>
              <a:rPr lang="en-ID" sz="1600" i="1" dirty="0" smtClean="0"/>
              <a:t> .</a:t>
            </a:r>
            <a:r>
              <a:rPr lang="en-ID" sz="1600" dirty="0"/>
              <a:t> </a:t>
            </a:r>
            <a:r>
              <a:rPr lang="en-ID" sz="1600" b="1" i="1" dirty="0" err="1"/>
              <a:t>inflasi</a:t>
            </a:r>
            <a:r>
              <a:rPr lang="en-ID" sz="1600" b="1" i="1" dirty="0"/>
              <a:t> </a:t>
            </a:r>
            <a:r>
              <a:rPr lang="en-ID" sz="1600" b="1" i="1" dirty="0" err="1"/>
              <a:t>dirasakan</a:t>
            </a:r>
            <a:r>
              <a:rPr lang="en-ID" sz="1600" b="1" i="1" dirty="0"/>
              <a:t> </a:t>
            </a:r>
            <a:r>
              <a:rPr lang="en-ID" sz="1600" b="1" i="1" dirty="0" err="1"/>
              <a:t>dalam</a:t>
            </a:r>
            <a:r>
              <a:rPr lang="en-ID" sz="1600" b="1" i="1" dirty="0"/>
              <a:t> </a:t>
            </a:r>
            <a:r>
              <a:rPr lang="en-ID" sz="1600" b="1" i="1" dirty="0" err="1"/>
              <a:t>jangka</a:t>
            </a:r>
            <a:r>
              <a:rPr lang="en-ID" sz="1600" b="1" i="1" dirty="0"/>
              <a:t> </a:t>
            </a:r>
            <a:r>
              <a:rPr lang="en-ID" sz="1600" b="1" i="1" dirty="0" err="1"/>
              <a:t>pendek</a:t>
            </a:r>
            <a:r>
              <a:rPr lang="en-ID" sz="1600" b="1" i="1" dirty="0"/>
              <a:t> </a:t>
            </a:r>
            <a:r>
              <a:rPr lang="en-ID" sz="1600" b="1" i="1" dirty="0" err="1"/>
              <a:t>dan</a:t>
            </a:r>
            <a:r>
              <a:rPr lang="en-ID" sz="1600" b="1" i="1" dirty="0"/>
              <a:t> </a:t>
            </a:r>
            <a:r>
              <a:rPr lang="en-ID" sz="1600" b="1" i="1" dirty="0" err="1"/>
              <a:t>memiliki</a:t>
            </a:r>
            <a:r>
              <a:rPr lang="en-ID" sz="1600" b="1" i="1" dirty="0"/>
              <a:t> </a:t>
            </a:r>
            <a:r>
              <a:rPr lang="en-ID" sz="1600" b="1" i="1" dirty="0" err="1"/>
              <a:t>efek</a:t>
            </a:r>
            <a:r>
              <a:rPr lang="en-ID" sz="1600" b="1" i="1" dirty="0"/>
              <a:t> </a:t>
            </a:r>
            <a:r>
              <a:rPr lang="en-ID" sz="1600" b="1" i="1" dirty="0" err="1"/>
              <a:t>langsung</a:t>
            </a:r>
            <a:r>
              <a:rPr lang="en-ID" sz="1600" b="1" i="1" dirty="0"/>
              <a:t> (direct effect).</a:t>
            </a:r>
            <a:endParaRPr lang="en-US" sz="1600" b="1" i="1" dirty="0"/>
          </a:p>
          <a:p>
            <a:endParaRPr lang="en-US" i="1" dirty="0"/>
          </a:p>
        </p:txBody>
      </p:sp>
      <p:sp>
        <p:nvSpPr>
          <p:cNvPr id="8" name="TextBox 7"/>
          <p:cNvSpPr txBox="1"/>
          <p:nvPr/>
        </p:nvSpPr>
        <p:spPr>
          <a:xfrm>
            <a:off x="5334000" y="895350"/>
            <a:ext cx="3048000" cy="369332"/>
          </a:xfrm>
          <a:prstGeom prst="rect">
            <a:avLst/>
          </a:prstGeom>
          <a:noFill/>
        </p:spPr>
        <p:txBody>
          <a:bodyPr wrap="square" rtlCol="0">
            <a:spAutoFit/>
          </a:bodyPr>
          <a:lstStyle/>
          <a:p>
            <a:endParaRPr lang="en-US" dirty="0"/>
          </a:p>
        </p:txBody>
      </p:sp>
      <p:sp>
        <p:nvSpPr>
          <p:cNvPr id="10" name="TextBox 9"/>
          <p:cNvSpPr txBox="1"/>
          <p:nvPr/>
        </p:nvSpPr>
        <p:spPr>
          <a:xfrm>
            <a:off x="4876800" y="1950006"/>
            <a:ext cx="3886200" cy="2800767"/>
          </a:xfrm>
          <a:prstGeom prst="rect">
            <a:avLst/>
          </a:prstGeom>
          <a:noFill/>
        </p:spPr>
        <p:txBody>
          <a:bodyPr wrap="square" rtlCol="0">
            <a:spAutoFit/>
          </a:bodyPr>
          <a:lstStyle/>
          <a:p>
            <a:r>
              <a:rPr lang="en-ID" sz="1600" i="1" dirty="0" err="1" smtClean="0"/>
              <a:t>Pengangguran</a:t>
            </a:r>
            <a:r>
              <a:rPr lang="en-ID" sz="1600" i="1" dirty="0" smtClean="0"/>
              <a:t> </a:t>
            </a:r>
            <a:r>
              <a:rPr lang="en-ID" sz="1600" i="1" dirty="0" err="1"/>
              <a:t>seringkali</a:t>
            </a:r>
            <a:r>
              <a:rPr lang="en-ID" sz="1600" i="1" dirty="0"/>
              <a:t> </a:t>
            </a:r>
            <a:r>
              <a:rPr lang="en-ID" sz="1600" i="1" dirty="0" err="1"/>
              <a:t>tidak</a:t>
            </a:r>
            <a:r>
              <a:rPr lang="en-ID" sz="1600" i="1" dirty="0"/>
              <a:t> </a:t>
            </a:r>
            <a:r>
              <a:rPr lang="en-ID" sz="1600" i="1" dirty="0" err="1"/>
              <a:t>menjadi</a:t>
            </a:r>
            <a:r>
              <a:rPr lang="en-ID" sz="1600" i="1" dirty="0"/>
              <a:t> </a:t>
            </a:r>
            <a:r>
              <a:rPr lang="en-ID" sz="1600" i="1" dirty="0" err="1"/>
              <a:t>prioritas</a:t>
            </a:r>
            <a:r>
              <a:rPr lang="en-ID" sz="1600" i="1" dirty="0"/>
              <a:t> </a:t>
            </a:r>
            <a:r>
              <a:rPr lang="en-ID" sz="1600" i="1" dirty="0" err="1"/>
              <a:t>utama</a:t>
            </a:r>
            <a:r>
              <a:rPr lang="en-ID" sz="1600" i="1" dirty="0"/>
              <a:t> </a:t>
            </a:r>
            <a:r>
              <a:rPr lang="en-ID" sz="1600" b="1" i="1" dirty="0" err="1"/>
              <a:t>sebab</a:t>
            </a:r>
            <a:r>
              <a:rPr lang="en-ID" sz="1600" b="1" i="1" dirty="0"/>
              <a:t> </a:t>
            </a:r>
            <a:r>
              <a:rPr lang="en-ID" sz="1600" b="1" i="1" dirty="0" err="1"/>
              <a:t>efek</a:t>
            </a:r>
            <a:r>
              <a:rPr lang="en-ID" sz="1600" b="1" i="1" dirty="0"/>
              <a:t> </a:t>
            </a:r>
            <a:r>
              <a:rPr lang="en-ID" sz="1600" b="1" i="1" dirty="0" err="1"/>
              <a:t>pengangguran</a:t>
            </a:r>
            <a:r>
              <a:rPr lang="en-ID" sz="1600" b="1" i="1" dirty="0"/>
              <a:t> </a:t>
            </a:r>
            <a:r>
              <a:rPr lang="en-ID" sz="1600" b="1" i="1" dirty="0" err="1"/>
              <a:t>tidaklah</a:t>
            </a:r>
            <a:r>
              <a:rPr lang="en-ID" sz="1600" b="1" i="1" dirty="0"/>
              <a:t> </a:t>
            </a:r>
            <a:r>
              <a:rPr lang="en-ID" sz="1600" b="1" i="1" dirty="0" err="1"/>
              <a:t>dirasakan</a:t>
            </a:r>
            <a:r>
              <a:rPr lang="en-ID" sz="1600" b="1" i="1" dirty="0"/>
              <a:t> </a:t>
            </a:r>
            <a:r>
              <a:rPr lang="en-ID" sz="1600" b="1" i="1" dirty="0" err="1"/>
              <a:t>langsung</a:t>
            </a:r>
            <a:r>
              <a:rPr lang="en-ID" sz="1600" b="1" i="1" dirty="0"/>
              <a:t> </a:t>
            </a:r>
            <a:r>
              <a:rPr lang="en-ID" sz="1600" b="1" i="1" dirty="0" err="1"/>
              <a:t>oleh</a:t>
            </a:r>
            <a:r>
              <a:rPr lang="en-ID" sz="1600" b="1" i="1" dirty="0"/>
              <a:t> </a:t>
            </a:r>
            <a:r>
              <a:rPr lang="en-ID" sz="1600" b="1" i="1" dirty="0" err="1"/>
              <a:t>masyarakat</a:t>
            </a:r>
            <a:r>
              <a:rPr lang="en-ID" sz="1600" b="1" i="1" dirty="0"/>
              <a:t> (indirect effect). </a:t>
            </a:r>
            <a:r>
              <a:rPr lang="en-ID" sz="1600" i="1" dirty="0" err="1"/>
              <a:t>Dampak</a:t>
            </a:r>
            <a:r>
              <a:rPr lang="en-ID" sz="1600" i="1" dirty="0"/>
              <a:t> yang </a:t>
            </a:r>
            <a:r>
              <a:rPr lang="en-ID" sz="1600" i="1" dirty="0" err="1"/>
              <a:t>ditimbulkan</a:t>
            </a:r>
            <a:r>
              <a:rPr lang="en-ID" sz="1600" i="1" dirty="0"/>
              <a:t> </a:t>
            </a:r>
            <a:r>
              <a:rPr lang="en-ID" sz="1600" i="1" dirty="0" err="1"/>
              <a:t>dari</a:t>
            </a:r>
            <a:r>
              <a:rPr lang="en-ID" sz="1600" i="1" dirty="0"/>
              <a:t> </a:t>
            </a:r>
            <a:r>
              <a:rPr lang="en-ID" sz="1600" i="1" dirty="0" err="1"/>
              <a:t>banyaknya</a:t>
            </a:r>
            <a:r>
              <a:rPr lang="en-ID" sz="1600" i="1" dirty="0"/>
              <a:t> </a:t>
            </a:r>
            <a:r>
              <a:rPr lang="en-ID" sz="1600" i="1" dirty="0" err="1"/>
              <a:t>pengangguran</a:t>
            </a:r>
            <a:r>
              <a:rPr lang="en-ID" sz="1600" i="1" dirty="0"/>
              <a:t> pun </a:t>
            </a:r>
            <a:r>
              <a:rPr lang="en-ID" sz="1600" i="1" dirty="0" err="1"/>
              <a:t>tidak</a:t>
            </a:r>
            <a:r>
              <a:rPr lang="en-ID" sz="1600" i="1" dirty="0"/>
              <a:t> </a:t>
            </a:r>
            <a:r>
              <a:rPr lang="en-ID" sz="1600" i="1" dirty="0" err="1"/>
              <a:t>dirasakan</a:t>
            </a:r>
            <a:r>
              <a:rPr lang="en-ID" sz="1600" i="1" dirty="0"/>
              <a:t> </a:t>
            </a:r>
            <a:r>
              <a:rPr lang="en-ID" sz="1600" i="1" dirty="0" err="1"/>
              <a:t>dalam</a:t>
            </a:r>
            <a:r>
              <a:rPr lang="en-ID" sz="1600" i="1" dirty="0"/>
              <a:t> </a:t>
            </a:r>
            <a:r>
              <a:rPr lang="en-ID" sz="1600" i="1" dirty="0" err="1"/>
              <a:t>jangka</a:t>
            </a:r>
            <a:r>
              <a:rPr lang="en-ID" sz="1600" i="1" dirty="0"/>
              <a:t> </a:t>
            </a:r>
            <a:r>
              <a:rPr lang="en-ID" sz="1600" i="1" dirty="0" err="1"/>
              <a:t>pendek</a:t>
            </a:r>
            <a:r>
              <a:rPr lang="en-ID" sz="1600" i="1" dirty="0"/>
              <a:t>, </a:t>
            </a:r>
            <a:r>
              <a:rPr lang="en-ID" sz="1600" i="1" dirty="0" err="1"/>
              <a:t>melainkan</a:t>
            </a:r>
            <a:r>
              <a:rPr lang="en-ID" sz="1600" i="1" dirty="0"/>
              <a:t> </a:t>
            </a:r>
            <a:r>
              <a:rPr lang="en-ID" sz="1600" i="1" dirty="0" err="1"/>
              <a:t>dalam</a:t>
            </a:r>
            <a:r>
              <a:rPr lang="en-ID" sz="1600" i="1" dirty="0"/>
              <a:t> </a:t>
            </a:r>
            <a:r>
              <a:rPr lang="en-ID" sz="1600" i="1" dirty="0" err="1"/>
              <a:t>jangka</a:t>
            </a:r>
            <a:r>
              <a:rPr lang="en-ID" sz="1600" i="1" dirty="0"/>
              <a:t> </a:t>
            </a:r>
            <a:r>
              <a:rPr lang="en-ID" sz="1600" i="1" dirty="0" err="1"/>
              <a:t>panjang</a:t>
            </a:r>
            <a:r>
              <a:rPr lang="en-ID" sz="1600" i="1" dirty="0"/>
              <a:t>. </a:t>
            </a:r>
            <a:r>
              <a:rPr lang="en-ID" sz="1600" i="1" dirty="0" err="1"/>
              <a:t>Walaupun</a:t>
            </a:r>
            <a:r>
              <a:rPr lang="en-ID" sz="1600" i="1" dirty="0"/>
              <a:t> </a:t>
            </a:r>
            <a:r>
              <a:rPr lang="en-ID" sz="1600" i="1" dirty="0" err="1"/>
              <a:t>demikian</a:t>
            </a:r>
            <a:r>
              <a:rPr lang="en-ID" sz="1600" i="1" dirty="0"/>
              <a:t>, </a:t>
            </a:r>
            <a:r>
              <a:rPr lang="en-ID" sz="1600" i="1" dirty="0" err="1" smtClean="0"/>
              <a:t>dampak</a:t>
            </a:r>
            <a:r>
              <a:rPr lang="en-ID" sz="1600" i="1" dirty="0" smtClean="0"/>
              <a:t> </a:t>
            </a:r>
            <a:r>
              <a:rPr lang="en-ID" sz="1600" i="1" dirty="0" err="1"/>
              <a:t>dari</a:t>
            </a:r>
            <a:r>
              <a:rPr lang="en-ID" sz="1600" i="1" dirty="0"/>
              <a:t> </a:t>
            </a:r>
            <a:r>
              <a:rPr lang="en-ID" sz="1600" i="1" dirty="0" err="1"/>
              <a:t>melubernya</a:t>
            </a:r>
            <a:r>
              <a:rPr lang="en-ID" sz="1600" i="1" dirty="0"/>
              <a:t> </a:t>
            </a:r>
            <a:r>
              <a:rPr lang="en-ID" sz="1600" i="1" dirty="0" err="1" smtClean="0"/>
              <a:t>pengangguran</a:t>
            </a:r>
            <a:r>
              <a:rPr lang="en-ID" sz="1600" i="1" dirty="0" smtClean="0"/>
              <a:t> </a:t>
            </a:r>
            <a:r>
              <a:rPr lang="en-ID" sz="1600" i="1" dirty="0" err="1" smtClean="0"/>
              <a:t>jangan</a:t>
            </a:r>
            <a:r>
              <a:rPr lang="en-ID" sz="1600" i="1" dirty="0" smtClean="0"/>
              <a:t> </a:t>
            </a:r>
            <a:r>
              <a:rPr lang="en-ID" sz="1600" i="1" dirty="0" err="1" smtClean="0"/>
              <a:t>diabaikan</a:t>
            </a:r>
            <a:r>
              <a:rPr lang="en-ID" sz="1600" i="1" dirty="0" smtClean="0"/>
              <a:t> , </a:t>
            </a:r>
            <a:r>
              <a:rPr lang="en-ID" sz="1600" i="1" dirty="0" err="1" smtClean="0"/>
              <a:t>dampaknya</a:t>
            </a:r>
            <a:r>
              <a:rPr lang="en-ID" sz="1600" i="1" dirty="0" smtClean="0"/>
              <a:t> </a:t>
            </a:r>
            <a:r>
              <a:rPr lang="en-ID" sz="1600" i="1" dirty="0" err="1" smtClean="0"/>
              <a:t>akan</a:t>
            </a:r>
            <a:r>
              <a:rPr lang="en-ID" sz="1600" i="1" dirty="0" smtClean="0"/>
              <a:t> </a:t>
            </a:r>
            <a:r>
              <a:rPr lang="en-ID" sz="1600" i="1" dirty="0" err="1" smtClean="0"/>
              <a:t>dahsyat</a:t>
            </a:r>
            <a:r>
              <a:rPr lang="en-ID" sz="1600" i="1" dirty="0" smtClean="0"/>
              <a:t> </a:t>
            </a:r>
            <a:r>
              <a:rPr lang="en-ID" sz="1600" i="1" dirty="0" err="1" smtClean="0"/>
              <a:t>pada</a:t>
            </a:r>
            <a:r>
              <a:rPr lang="en-ID" sz="1600" i="1" dirty="0" smtClean="0"/>
              <a:t> </a:t>
            </a:r>
            <a:r>
              <a:rPr lang="en-ID" sz="1600" i="1" dirty="0" err="1" smtClean="0"/>
              <a:t>perekonomian</a:t>
            </a:r>
            <a:r>
              <a:rPr lang="en-ID" sz="1600" i="1" dirty="0" smtClean="0"/>
              <a:t> Indonesia.</a:t>
            </a:r>
            <a:endParaRPr lang="en-US" sz="1600" i="1" dirty="0"/>
          </a:p>
        </p:txBody>
      </p:sp>
      <p:sp>
        <p:nvSpPr>
          <p:cNvPr id="11" name="TextBox 10"/>
          <p:cNvSpPr txBox="1"/>
          <p:nvPr/>
        </p:nvSpPr>
        <p:spPr>
          <a:xfrm>
            <a:off x="4876800" y="904785"/>
            <a:ext cx="2362200" cy="1292662"/>
          </a:xfrm>
          <a:prstGeom prst="rect">
            <a:avLst/>
          </a:prstGeom>
          <a:noFill/>
        </p:spPr>
        <p:txBody>
          <a:bodyPr wrap="square" rtlCol="0">
            <a:spAutoFit/>
          </a:bodyPr>
          <a:lstStyle/>
          <a:p>
            <a:r>
              <a:rPr lang="en-ID" sz="2000" b="1" dirty="0" err="1" smtClean="0"/>
              <a:t>Lalu</a:t>
            </a:r>
            <a:r>
              <a:rPr lang="en-ID" sz="2000" b="1" dirty="0" smtClean="0"/>
              <a:t>, </a:t>
            </a:r>
            <a:r>
              <a:rPr lang="en-ID" sz="2000" b="1" dirty="0" err="1" smtClean="0"/>
              <a:t>Bagaimana</a:t>
            </a:r>
            <a:r>
              <a:rPr lang="en-ID" sz="2000" b="1" dirty="0" smtClean="0"/>
              <a:t> </a:t>
            </a:r>
            <a:r>
              <a:rPr lang="en-ID" sz="2000" b="1" dirty="0" err="1" smtClean="0"/>
              <a:t>Dengan</a:t>
            </a:r>
            <a:r>
              <a:rPr lang="en-ID" sz="2000" b="1" dirty="0" smtClean="0"/>
              <a:t> </a:t>
            </a:r>
            <a:r>
              <a:rPr lang="en-ID" sz="2000" b="1" dirty="0" err="1" smtClean="0"/>
              <a:t>Pengangguran</a:t>
            </a:r>
            <a:endParaRPr lang="en-ID" sz="2000" b="1" dirty="0" smtClean="0"/>
          </a:p>
          <a:p>
            <a:endParaRPr lang="en-US" dirty="0"/>
          </a:p>
        </p:txBody>
      </p:sp>
      <p:grpSp>
        <p:nvGrpSpPr>
          <p:cNvPr id="12" name="Google Shape;533;p51"/>
          <p:cNvGrpSpPr/>
          <p:nvPr/>
        </p:nvGrpSpPr>
        <p:grpSpPr>
          <a:xfrm rot="434217">
            <a:off x="6385999" y="1487108"/>
            <a:ext cx="446946" cy="426055"/>
            <a:chOff x="1611400" y="4264325"/>
            <a:chExt cx="204725" cy="304875"/>
          </a:xfrm>
          <a:solidFill>
            <a:schemeClr val="accent2">
              <a:lumMod val="75000"/>
            </a:schemeClr>
          </a:solidFill>
        </p:grpSpPr>
        <p:sp>
          <p:nvSpPr>
            <p:cNvPr id="13" name="Google Shape;534;p51"/>
            <p:cNvSpPr/>
            <p:nvPr/>
          </p:nvSpPr>
          <p:spPr>
            <a:xfrm>
              <a:off x="1611400" y="4264325"/>
              <a:ext cx="204725" cy="224825"/>
            </a:xfrm>
            <a:custGeom>
              <a:avLst/>
              <a:gdLst/>
              <a:ahLst/>
              <a:cxnLst/>
              <a:rect l="l" t="t" r="r" b="b"/>
              <a:pathLst>
                <a:path w="8189" h="8993" extrusionOk="0">
                  <a:moveTo>
                    <a:pt x="3561" y="0"/>
                  </a:moveTo>
                  <a:cubicBezTo>
                    <a:pt x="1727" y="0"/>
                    <a:pt x="0" y="1490"/>
                    <a:pt x="935" y="3575"/>
                  </a:cubicBezTo>
                  <a:cubicBezTo>
                    <a:pt x="1077" y="3892"/>
                    <a:pt x="1311" y="4020"/>
                    <a:pt x="1557" y="4020"/>
                  </a:cubicBezTo>
                  <a:cubicBezTo>
                    <a:pt x="2000" y="4020"/>
                    <a:pt x="2483" y="3607"/>
                    <a:pt x="2546" y="3138"/>
                  </a:cubicBezTo>
                  <a:cubicBezTo>
                    <a:pt x="2652" y="2350"/>
                    <a:pt x="3006" y="2037"/>
                    <a:pt x="3405" y="2037"/>
                  </a:cubicBezTo>
                  <a:cubicBezTo>
                    <a:pt x="4054" y="2037"/>
                    <a:pt x="4819" y="2864"/>
                    <a:pt x="4821" y="3825"/>
                  </a:cubicBezTo>
                  <a:cubicBezTo>
                    <a:pt x="4825" y="5165"/>
                    <a:pt x="3942" y="6358"/>
                    <a:pt x="3228" y="7421"/>
                  </a:cubicBezTo>
                  <a:cubicBezTo>
                    <a:pt x="2689" y="8221"/>
                    <a:pt x="3437" y="8993"/>
                    <a:pt x="4195" y="8993"/>
                  </a:cubicBezTo>
                  <a:cubicBezTo>
                    <a:pt x="4522" y="8993"/>
                    <a:pt x="4850" y="8849"/>
                    <a:pt x="5078" y="8503"/>
                  </a:cubicBezTo>
                  <a:cubicBezTo>
                    <a:pt x="6537" y="6287"/>
                    <a:pt x="8188" y="2626"/>
                    <a:pt x="5438" y="602"/>
                  </a:cubicBezTo>
                  <a:cubicBezTo>
                    <a:pt x="4875" y="188"/>
                    <a:pt x="4211" y="0"/>
                    <a:pt x="35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35;p51"/>
            <p:cNvSpPr/>
            <p:nvPr/>
          </p:nvSpPr>
          <p:spPr>
            <a:xfrm>
              <a:off x="1688575" y="4506825"/>
              <a:ext cx="60375" cy="62375"/>
            </a:xfrm>
            <a:custGeom>
              <a:avLst/>
              <a:gdLst/>
              <a:ahLst/>
              <a:cxnLst/>
              <a:rect l="l" t="t" r="r" b="b"/>
              <a:pathLst>
                <a:path w="2415" h="2495" extrusionOk="0">
                  <a:moveTo>
                    <a:pt x="1242" y="0"/>
                  </a:moveTo>
                  <a:cubicBezTo>
                    <a:pt x="1230" y="0"/>
                    <a:pt x="1219" y="1"/>
                    <a:pt x="1207" y="1"/>
                  </a:cubicBezTo>
                  <a:cubicBezTo>
                    <a:pt x="1005" y="10"/>
                    <a:pt x="807" y="63"/>
                    <a:pt x="629" y="158"/>
                  </a:cubicBezTo>
                  <a:cubicBezTo>
                    <a:pt x="403" y="277"/>
                    <a:pt x="150" y="585"/>
                    <a:pt x="103" y="841"/>
                  </a:cubicBezTo>
                  <a:cubicBezTo>
                    <a:pt x="93" y="897"/>
                    <a:pt x="83" y="952"/>
                    <a:pt x="73" y="1007"/>
                  </a:cubicBezTo>
                  <a:cubicBezTo>
                    <a:pt x="0" y="1417"/>
                    <a:pt x="50" y="1851"/>
                    <a:pt x="375" y="2151"/>
                  </a:cubicBezTo>
                  <a:cubicBezTo>
                    <a:pt x="605" y="2361"/>
                    <a:pt x="887" y="2495"/>
                    <a:pt x="1207" y="2495"/>
                  </a:cubicBezTo>
                  <a:cubicBezTo>
                    <a:pt x="1517" y="2490"/>
                    <a:pt x="1814" y="2367"/>
                    <a:pt x="2037" y="2151"/>
                  </a:cubicBezTo>
                  <a:cubicBezTo>
                    <a:pt x="2354" y="1833"/>
                    <a:pt x="2415" y="1430"/>
                    <a:pt x="2339" y="1007"/>
                  </a:cubicBezTo>
                  <a:cubicBezTo>
                    <a:pt x="2329" y="952"/>
                    <a:pt x="2319" y="897"/>
                    <a:pt x="2309" y="841"/>
                  </a:cubicBezTo>
                  <a:cubicBezTo>
                    <a:pt x="2267" y="605"/>
                    <a:pt x="2080" y="387"/>
                    <a:pt x="1900" y="247"/>
                  </a:cubicBezTo>
                  <a:cubicBezTo>
                    <a:pt x="1716" y="105"/>
                    <a:pt x="1480" y="0"/>
                    <a:pt x="12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TextBox 14"/>
          <p:cNvSpPr txBox="1"/>
          <p:nvPr/>
        </p:nvSpPr>
        <p:spPr>
          <a:xfrm>
            <a:off x="264902" y="576550"/>
            <a:ext cx="3926098" cy="523220"/>
          </a:xfrm>
          <a:prstGeom prst="rect">
            <a:avLst/>
          </a:prstGeom>
          <a:noFill/>
        </p:spPr>
        <p:txBody>
          <a:bodyPr wrap="square" rtlCol="0">
            <a:spAutoFit/>
          </a:bodyPr>
          <a:lstStyle/>
          <a:p>
            <a:r>
              <a:rPr lang="en-US" sz="2800" dirty="0" smtClean="0">
                <a:latin typeface="Comic Sans MS" pitchFamily="66" charset="0"/>
              </a:rPr>
              <a:t>INDONESIA PILIH</a:t>
            </a:r>
            <a:endParaRPr lang="en-US" sz="2800" dirty="0">
              <a:latin typeface="Comic Sans MS" pitchFamily="66" charset="0"/>
            </a:endParaRPr>
          </a:p>
        </p:txBody>
      </p:sp>
      <p:sp>
        <p:nvSpPr>
          <p:cNvPr id="16" name="Rectangle 2"/>
          <p:cNvSpPr>
            <a:spLocks noChangeArrowheads="1"/>
          </p:cNvSpPr>
          <p:nvPr/>
        </p:nvSpPr>
        <p:spPr bwMode="auto">
          <a:xfrm>
            <a:off x="6896100" y="4781550"/>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extLst>
      <p:ext uri="{BB962C8B-B14F-4D97-AF65-F5344CB8AC3E}">
        <p14:creationId xmlns:p14="http://schemas.microsoft.com/office/powerpoint/2010/main" val="9881272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6000" b="-126000"/>
          </a:stretch>
        </a:blipFill>
        <a:effectLst/>
      </p:bgPr>
    </p:bg>
    <p:spTree>
      <p:nvGrpSpPr>
        <p:cNvPr id="1" name=""/>
        <p:cNvGrpSpPr/>
        <p:nvPr/>
      </p:nvGrpSpPr>
      <p:grpSpPr>
        <a:xfrm>
          <a:off x="0" y="0"/>
          <a:ext cx="0" cy="0"/>
          <a:chOff x="0" y="0"/>
          <a:chExt cx="0" cy="0"/>
        </a:xfrm>
      </p:grpSpPr>
      <p:sp>
        <p:nvSpPr>
          <p:cNvPr id="3" name="TextBox 2"/>
          <p:cNvSpPr txBox="1"/>
          <p:nvPr/>
        </p:nvSpPr>
        <p:spPr>
          <a:xfrm>
            <a:off x="152400" y="181927"/>
            <a:ext cx="3276600" cy="408623"/>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p:spPr>
        <p:txBody>
          <a:bodyPr wrap="square" rtlCol="0">
            <a:spAutoFit/>
          </a:bodyPr>
          <a:lstStyle/>
          <a:p>
            <a:pPr lvl="0"/>
            <a:r>
              <a:rPr lang="en-US" b="1" dirty="0" err="1" smtClean="0">
                <a:latin typeface="Comic Sans MS" pitchFamily="66" charset="0"/>
              </a:rPr>
              <a:t>Kurva</a:t>
            </a:r>
            <a:r>
              <a:rPr lang="en-US" b="1" dirty="0" smtClean="0">
                <a:latin typeface="Comic Sans MS" pitchFamily="66" charset="0"/>
              </a:rPr>
              <a:t> Philips </a:t>
            </a:r>
            <a:r>
              <a:rPr lang="en-US" b="1" dirty="0" err="1" smtClean="0">
                <a:latin typeface="Comic Sans MS" pitchFamily="66" charset="0"/>
              </a:rPr>
              <a:t>Terbagi</a:t>
            </a:r>
            <a:r>
              <a:rPr lang="en-US" b="1" dirty="0" smtClean="0">
                <a:latin typeface="Comic Sans MS" pitchFamily="66" charset="0"/>
              </a:rPr>
              <a:t> </a:t>
            </a:r>
            <a:r>
              <a:rPr lang="en-US" b="1" dirty="0" err="1" smtClean="0">
                <a:latin typeface="Comic Sans MS" pitchFamily="66" charset="0"/>
              </a:rPr>
              <a:t>Atas</a:t>
            </a:r>
            <a:r>
              <a:rPr lang="en-US" b="1" dirty="0" smtClean="0">
                <a:latin typeface="Comic Sans MS" pitchFamily="66" charset="0"/>
              </a:rPr>
              <a:t>:</a:t>
            </a:r>
            <a:endParaRPr lang="en-US" b="1" dirty="0">
              <a:latin typeface="Comic Sans MS" pitchFamily="66" charset="0"/>
            </a:endParaRPr>
          </a:p>
        </p:txBody>
      </p:sp>
      <p:sp>
        <p:nvSpPr>
          <p:cNvPr id="4" name="TextBox 3"/>
          <p:cNvSpPr txBox="1"/>
          <p:nvPr/>
        </p:nvSpPr>
        <p:spPr>
          <a:xfrm>
            <a:off x="304800" y="742950"/>
            <a:ext cx="6248400" cy="408623"/>
          </a:xfrm>
          <a:prstGeom prst="roundRect">
            <a:avLst/>
          </a:prstGeom>
          <a:noFill/>
          <a:ln w="19050">
            <a:solidFill>
              <a:schemeClr val="tx1"/>
            </a:solidFill>
            <a:prstDash val="dash"/>
          </a:ln>
        </p:spPr>
        <p:txBody>
          <a:bodyPr wrap="square" rtlCol="0">
            <a:spAutoFit/>
          </a:bodyPr>
          <a:lstStyle/>
          <a:p>
            <a:r>
              <a:rPr lang="en-US" b="1" i="1" dirty="0" smtClean="0"/>
              <a:t>1. </a:t>
            </a:r>
            <a:r>
              <a:rPr lang="en-US" b="1" i="1" dirty="0" err="1" smtClean="0"/>
              <a:t>Kurva</a:t>
            </a:r>
            <a:r>
              <a:rPr lang="en-US" b="1" i="1" dirty="0" smtClean="0"/>
              <a:t> </a:t>
            </a:r>
            <a:r>
              <a:rPr lang="en-US" b="1" i="1" dirty="0" err="1" smtClean="0"/>
              <a:t>Jangka</a:t>
            </a:r>
            <a:r>
              <a:rPr lang="en-US" b="1" i="1" dirty="0" smtClean="0"/>
              <a:t> </a:t>
            </a:r>
            <a:r>
              <a:rPr lang="en-US" b="1" i="1" dirty="0" err="1" smtClean="0"/>
              <a:t>Pendek</a:t>
            </a:r>
            <a:r>
              <a:rPr lang="en-US" b="1" i="1" dirty="0" smtClean="0"/>
              <a:t>  (The Short -Run Philips Curve -SRPC )</a:t>
            </a:r>
            <a:r>
              <a:rPr lang="en-US" i="1" dirty="0" smtClean="0"/>
              <a:t> </a:t>
            </a:r>
            <a:endParaRPr lang="en-US" i="1" dirty="0"/>
          </a:p>
        </p:txBody>
      </p:sp>
      <p:sp>
        <p:nvSpPr>
          <p:cNvPr id="5" name="TextBox 4"/>
          <p:cNvSpPr txBox="1"/>
          <p:nvPr/>
        </p:nvSpPr>
        <p:spPr>
          <a:xfrm>
            <a:off x="533400" y="1406426"/>
            <a:ext cx="3810000" cy="1754326"/>
          </a:xfrm>
          <a:prstGeom prst="rect">
            <a:avLst/>
          </a:prstGeom>
          <a:noFill/>
        </p:spPr>
        <p:txBody>
          <a:bodyPr wrap="square" rtlCol="0">
            <a:spAutoFit/>
          </a:bodyPr>
          <a:lstStyle/>
          <a:p>
            <a:r>
              <a:rPr lang="en-US" i="1" dirty="0" err="1" smtClean="0"/>
              <a:t>Kurva</a:t>
            </a:r>
            <a:r>
              <a:rPr lang="en-US" i="1" dirty="0" smtClean="0"/>
              <a:t> </a:t>
            </a:r>
            <a:r>
              <a:rPr lang="en-US" i="1" dirty="0" err="1" smtClean="0"/>
              <a:t>ini</a:t>
            </a:r>
            <a:r>
              <a:rPr lang="en-US" i="1" dirty="0" smtClean="0"/>
              <a:t> </a:t>
            </a:r>
            <a:r>
              <a:rPr lang="en-US" i="1" dirty="0" err="1" smtClean="0"/>
              <a:t>menunjukkan</a:t>
            </a:r>
            <a:r>
              <a:rPr lang="en-US" i="1" dirty="0" smtClean="0"/>
              <a:t> </a:t>
            </a:r>
            <a:r>
              <a:rPr lang="en-US" i="1" dirty="0" err="1" smtClean="0"/>
              <a:t>antara</a:t>
            </a:r>
            <a:r>
              <a:rPr lang="en-US" i="1" dirty="0" smtClean="0"/>
              <a:t> </a:t>
            </a:r>
            <a:r>
              <a:rPr lang="en-US" i="1" dirty="0" err="1" smtClean="0"/>
              <a:t>inflasi</a:t>
            </a:r>
            <a:r>
              <a:rPr lang="en-US" i="1" dirty="0" smtClean="0"/>
              <a:t> </a:t>
            </a:r>
            <a:r>
              <a:rPr lang="en-US" i="1" dirty="0" err="1" smtClean="0"/>
              <a:t>dan</a:t>
            </a:r>
            <a:r>
              <a:rPr lang="en-US" i="1" dirty="0" smtClean="0"/>
              <a:t> </a:t>
            </a:r>
            <a:r>
              <a:rPr lang="en-US" i="1" dirty="0" err="1" smtClean="0"/>
              <a:t>pengangguran</a:t>
            </a:r>
            <a:r>
              <a:rPr lang="en-US" i="1" dirty="0" smtClean="0"/>
              <a:t> </a:t>
            </a:r>
            <a:r>
              <a:rPr lang="en-US" i="1" dirty="0" err="1" smtClean="0"/>
              <a:t>dengan</a:t>
            </a:r>
            <a:r>
              <a:rPr lang="en-US" i="1" dirty="0" smtClean="0"/>
              <a:t> </a:t>
            </a:r>
            <a:r>
              <a:rPr lang="en-US" i="1" dirty="0" err="1" smtClean="0"/>
              <a:t>asumsi</a:t>
            </a:r>
            <a:r>
              <a:rPr lang="en-US" i="1" dirty="0" smtClean="0"/>
              <a:t> </a:t>
            </a:r>
            <a:r>
              <a:rPr lang="en-US" b="1" i="1" dirty="0" err="1" smtClean="0"/>
              <a:t>tidak</a:t>
            </a:r>
            <a:r>
              <a:rPr lang="en-US" b="1" i="1" dirty="0" smtClean="0"/>
              <a:t> </a:t>
            </a:r>
            <a:r>
              <a:rPr lang="en-US" b="1" i="1" dirty="0" err="1" smtClean="0"/>
              <a:t>terdapat</a:t>
            </a:r>
            <a:r>
              <a:rPr lang="en-US" b="1" i="1" dirty="0" smtClean="0"/>
              <a:t> </a:t>
            </a:r>
            <a:r>
              <a:rPr lang="en-US" b="1" i="1" dirty="0" err="1" smtClean="0"/>
              <a:t>perubahan</a:t>
            </a:r>
            <a:r>
              <a:rPr lang="en-US" b="1" i="1" dirty="0" smtClean="0"/>
              <a:t> </a:t>
            </a:r>
            <a:r>
              <a:rPr lang="en-US" b="1" i="1" dirty="0" err="1" smtClean="0"/>
              <a:t>pada</a:t>
            </a:r>
            <a:r>
              <a:rPr lang="en-US" b="1" i="1" dirty="0" smtClean="0"/>
              <a:t>:</a:t>
            </a:r>
          </a:p>
          <a:p>
            <a:endParaRPr lang="en-US" b="1" i="1" dirty="0" smtClean="0"/>
          </a:p>
          <a:p>
            <a:pPr marL="342900" indent="-342900">
              <a:buAutoNum type="arabicPeriod"/>
            </a:pPr>
            <a:r>
              <a:rPr lang="en-US" i="1" dirty="0" smtClean="0"/>
              <a:t>Tingkat </a:t>
            </a:r>
            <a:r>
              <a:rPr lang="en-US" i="1" dirty="0" err="1" smtClean="0"/>
              <a:t>inflasi</a:t>
            </a:r>
            <a:r>
              <a:rPr lang="en-US" i="1" dirty="0" smtClean="0"/>
              <a:t> yang di </a:t>
            </a:r>
            <a:r>
              <a:rPr lang="en-US" i="1" dirty="0" err="1" smtClean="0"/>
              <a:t>harapkan</a:t>
            </a:r>
            <a:endParaRPr lang="en-US" i="1" dirty="0" smtClean="0"/>
          </a:p>
          <a:p>
            <a:pPr marL="342900" indent="-342900">
              <a:buAutoNum type="arabicPeriod"/>
            </a:pPr>
            <a:r>
              <a:rPr lang="en-US" i="1" dirty="0" smtClean="0"/>
              <a:t>Tingkat </a:t>
            </a:r>
            <a:r>
              <a:rPr lang="en-US" i="1" dirty="0" err="1" smtClean="0"/>
              <a:t>pengangguran</a:t>
            </a:r>
            <a:r>
              <a:rPr lang="en-US" i="1" dirty="0" smtClean="0"/>
              <a:t> </a:t>
            </a:r>
            <a:r>
              <a:rPr lang="en-US" i="1" dirty="0" err="1" smtClean="0"/>
              <a:t>alamiah</a:t>
            </a:r>
            <a:endParaRPr lang="en-US" i="1" dirty="0"/>
          </a:p>
        </p:txBody>
      </p:sp>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4800600" y="1232465"/>
            <a:ext cx="3997796" cy="3244285"/>
          </a:xfrm>
          <a:prstGeom prst="rect">
            <a:avLst/>
          </a:prstGeom>
        </p:spPr>
      </p:pic>
      <p:pic>
        <p:nvPicPr>
          <p:cNvPr id="7" name="Google Shape;571;p53"/>
          <p:cNvPicPr preferRelativeResize="0"/>
          <p:nvPr/>
        </p:nvPicPr>
        <p:blipFill>
          <a:blip r:embed="rId6">
            <a:alphaModFix/>
          </a:blip>
          <a:stretch>
            <a:fillRect/>
          </a:stretch>
        </p:blipFill>
        <p:spPr>
          <a:xfrm>
            <a:off x="8860" y="2952750"/>
            <a:ext cx="4791740" cy="2190750"/>
          </a:xfrm>
          <a:prstGeom prst="rect">
            <a:avLst/>
          </a:prstGeom>
          <a:noFill/>
          <a:ln>
            <a:noFill/>
          </a:ln>
        </p:spPr>
      </p:pic>
      <p:sp>
        <p:nvSpPr>
          <p:cNvPr id="8" name="TextBox 7"/>
          <p:cNvSpPr txBox="1"/>
          <p:nvPr/>
        </p:nvSpPr>
        <p:spPr>
          <a:xfrm>
            <a:off x="304800" y="3625155"/>
            <a:ext cx="4495800" cy="1384995"/>
          </a:xfrm>
          <a:prstGeom prst="rect">
            <a:avLst/>
          </a:prstGeom>
          <a:noFill/>
        </p:spPr>
        <p:txBody>
          <a:bodyPr wrap="square" rtlCol="0">
            <a:spAutoFit/>
          </a:bodyPr>
          <a:lstStyle/>
          <a:p>
            <a:r>
              <a:rPr lang="en-US" sz="1200" b="1" dirty="0" err="1" smtClean="0"/>
              <a:t>Pengangguran</a:t>
            </a:r>
            <a:r>
              <a:rPr lang="en-US" sz="1200" b="1" dirty="0" smtClean="0"/>
              <a:t> </a:t>
            </a:r>
            <a:r>
              <a:rPr lang="en-US" sz="1200" b="1" dirty="0" err="1" smtClean="0"/>
              <a:t>alamiah</a:t>
            </a:r>
            <a:r>
              <a:rPr lang="en-US" sz="1200" b="1" dirty="0" smtClean="0"/>
              <a:t> </a:t>
            </a:r>
            <a:r>
              <a:rPr lang="en-US" sz="1200" dirty="0" err="1" smtClean="0"/>
              <a:t>yaitu</a:t>
            </a:r>
            <a:r>
              <a:rPr lang="en-US" sz="1200" dirty="0" smtClean="0"/>
              <a:t> </a:t>
            </a:r>
            <a:r>
              <a:rPr lang="en-US" sz="1200" dirty="0" err="1" smtClean="0"/>
              <a:t>pengangguran</a:t>
            </a:r>
            <a:r>
              <a:rPr lang="en-US" sz="1200" dirty="0" smtClean="0"/>
              <a:t> yang </a:t>
            </a:r>
            <a:r>
              <a:rPr lang="en-US" sz="1200" dirty="0" err="1" smtClean="0"/>
              <a:t>timbul</a:t>
            </a:r>
            <a:r>
              <a:rPr lang="en-US" sz="1200" dirty="0" smtClean="0"/>
              <a:t> </a:t>
            </a:r>
            <a:r>
              <a:rPr lang="en-US" sz="1200" dirty="0" err="1" smtClean="0"/>
              <a:t>dari</a:t>
            </a:r>
            <a:r>
              <a:rPr lang="en-US" sz="1200" dirty="0" smtClean="0"/>
              <a:t> </a:t>
            </a:r>
            <a:r>
              <a:rPr lang="en-US" sz="1200" dirty="0" err="1" smtClean="0"/>
              <a:t>pergeseran</a:t>
            </a:r>
            <a:r>
              <a:rPr lang="en-US" sz="1200" dirty="0" smtClean="0"/>
              <a:t> normal </a:t>
            </a:r>
            <a:r>
              <a:rPr lang="en-US" sz="1200" dirty="0" err="1" smtClean="0"/>
              <a:t>dan</a:t>
            </a:r>
            <a:r>
              <a:rPr lang="en-US" sz="1200" dirty="0" smtClean="0"/>
              <a:t> </a:t>
            </a:r>
            <a:r>
              <a:rPr lang="en-US" sz="1200" dirty="0" err="1" smtClean="0"/>
              <a:t>perubahan</a:t>
            </a:r>
            <a:r>
              <a:rPr lang="en-US" sz="1200" dirty="0" smtClean="0"/>
              <a:t> </a:t>
            </a:r>
            <a:r>
              <a:rPr lang="en-US" sz="1200" dirty="0" err="1" smtClean="0"/>
              <a:t>struktural</a:t>
            </a:r>
            <a:r>
              <a:rPr lang="en-US" sz="1200" dirty="0" smtClean="0"/>
              <a:t> </a:t>
            </a:r>
            <a:r>
              <a:rPr lang="en-US" sz="1200" dirty="0" err="1" smtClean="0"/>
              <a:t>ketika</a:t>
            </a:r>
            <a:r>
              <a:rPr lang="en-US" sz="1200" dirty="0" smtClean="0"/>
              <a:t> </a:t>
            </a:r>
            <a:r>
              <a:rPr lang="en-US" sz="1200" dirty="0" err="1" smtClean="0"/>
              <a:t>tidak</a:t>
            </a:r>
            <a:r>
              <a:rPr lang="en-US" sz="1200" dirty="0" smtClean="0"/>
              <a:t> </a:t>
            </a:r>
            <a:r>
              <a:rPr lang="en-US" sz="1200" dirty="0" err="1" smtClean="0"/>
              <a:t>ada</a:t>
            </a:r>
            <a:r>
              <a:rPr lang="en-US" sz="1200" dirty="0" smtClean="0"/>
              <a:t> </a:t>
            </a:r>
            <a:r>
              <a:rPr lang="en-US" sz="1200" dirty="0" err="1" smtClean="0"/>
              <a:t>pengangguran</a:t>
            </a:r>
            <a:r>
              <a:rPr lang="en-US" sz="1200" dirty="0" smtClean="0"/>
              <a:t> </a:t>
            </a:r>
            <a:r>
              <a:rPr lang="en-US" sz="1200" dirty="0" err="1" smtClean="0"/>
              <a:t>siklikal</a:t>
            </a:r>
            <a:r>
              <a:rPr lang="en-US" sz="1200" dirty="0" smtClean="0"/>
              <a:t> </a:t>
            </a:r>
            <a:r>
              <a:rPr lang="en-US" sz="1200" dirty="0" err="1" smtClean="0"/>
              <a:t>yaitu</a:t>
            </a:r>
            <a:r>
              <a:rPr lang="en-US" sz="1200" dirty="0" smtClean="0"/>
              <a:t> </a:t>
            </a:r>
            <a:r>
              <a:rPr lang="en-US" sz="1200" dirty="0" err="1" smtClean="0"/>
              <a:t>ketika</a:t>
            </a:r>
            <a:r>
              <a:rPr lang="en-US" sz="1200" dirty="0" smtClean="0"/>
              <a:t> </a:t>
            </a:r>
            <a:r>
              <a:rPr lang="en-US" sz="1200" dirty="0" err="1" smtClean="0"/>
              <a:t>semua</a:t>
            </a:r>
            <a:r>
              <a:rPr lang="en-US" sz="1200" dirty="0" smtClean="0"/>
              <a:t> </a:t>
            </a:r>
            <a:r>
              <a:rPr lang="en-US" sz="1200" dirty="0" err="1" smtClean="0"/>
              <a:t>pengangguran</a:t>
            </a:r>
            <a:r>
              <a:rPr lang="en-US" sz="1200" dirty="0" smtClean="0"/>
              <a:t> </a:t>
            </a:r>
            <a:r>
              <a:rPr lang="en-US" sz="1200" dirty="0" err="1" smtClean="0"/>
              <a:t>adalah</a:t>
            </a:r>
            <a:r>
              <a:rPr lang="en-US" sz="1200" dirty="0" smtClean="0"/>
              <a:t> </a:t>
            </a:r>
            <a:r>
              <a:rPr lang="en-US" sz="1200" dirty="0" err="1" smtClean="0"/>
              <a:t>friksional</a:t>
            </a:r>
            <a:r>
              <a:rPr lang="en-US" sz="1200" dirty="0" smtClean="0"/>
              <a:t> </a:t>
            </a:r>
            <a:r>
              <a:rPr lang="en-US" sz="1200" dirty="0" err="1" smtClean="0"/>
              <a:t>dan</a:t>
            </a:r>
            <a:r>
              <a:rPr lang="en-US" sz="1200" dirty="0" smtClean="0"/>
              <a:t> </a:t>
            </a:r>
            <a:r>
              <a:rPr lang="en-US" sz="1200" dirty="0" err="1" smtClean="0"/>
              <a:t>struktural</a:t>
            </a:r>
            <a:endParaRPr lang="en-US" sz="1200" dirty="0" smtClean="0"/>
          </a:p>
          <a:p>
            <a:endParaRPr lang="en-US" sz="1200" dirty="0" smtClean="0"/>
          </a:p>
          <a:p>
            <a:r>
              <a:rPr lang="en-US" sz="1200" dirty="0" err="1" smtClean="0"/>
              <a:t>Peresentase</a:t>
            </a:r>
            <a:r>
              <a:rPr lang="en-US" sz="1200" dirty="0" smtClean="0"/>
              <a:t> </a:t>
            </a:r>
            <a:r>
              <a:rPr lang="en-US" sz="1200" dirty="0" err="1" smtClean="0"/>
              <a:t>pengangguran</a:t>
            </a:r>
            <a:r>
              <a:rPr lang="en-US" sz="1200" dirty="0" smtClean="0"/>
              <a:t> </a:t>
            </a:r>
            <a:r>
              <a:rPr lang="en-US" sz="1200" dirty="0" err="1" smtClean="0"/>
              <a:t>alamiah</a:t>
            </a:r>
            <a:r>
              <a:rPr lang="en-US" sz="1200" dirty="0" smtClean="0"/>
              <a:t> </a:t>
            </a:r>
            <a:r>
              <a:rPr lang="en-US" sz="1200" dirty="0" err="1" smtClean="0"/>
              <a:t>dari</a:t>
            </a:r>
            <a:r>
              <a:rPr lang="en-US" sz="1200" dirty="0" smtClean="0"/>
              <a:t> </a:t>
            </a:r>
            <a:r>
              <a:rPr lang="en-US" sz="1200" dirty="0" err="1" smtClean="0"/>
              <a:t>angkatan</a:t>
            </a:r>
            <a:r>
              <a:rPr lang="en-US" sz="1200" dirty="0" smtClean="0"/>
              <a:t> </a:t>
            </a:r>
            <a:r>
              <a:rPr lang="en-US" sz="1200" dirty="0" err="1" smtClean="0"/>
              <a:t>kerja</a:t>
            </a:r>
            <a:r>
              <a:rPr lang="en-US" sz="1200" dirty="0" smtClean="0"/>
              <a:t> </a:t>
            </a:r>
            <a:r>
              <a:rPr lang="en-US" sz="1200" dirty="0" err="1" smtClean="0"/>
              <a:t>disebut</a:t>
            </a:r>
            <a:r>
              <a:rPr lang="en-US" sz="1200" dirty="0" smtClean="0"/>
              <a:t> </a:t>
            </a:r>
            <a:r>
              <a:rPr lang="en-US" sz="1200" b="1" dirty="0" err="1" smtClean="0"/>
              <a:t>tingkat</a:t>
            </a:r>
            <a:r>
              <a:rPr lang="en-US" sz="1200" b="1" dirty="0" smtClean="0"/>
              <a:t> </a:t>
            </a:r>
            <a:r>
              <a:rPr lang="en-US" sz="1200" b="1" dirty="0" err="1" smtClean="0"/>
              <a:t>pengangguran</a:t>
            </a:r>
            <a:r>
              <a:rPr lang="en-US" sz="1200" b="1" dirty="0" smtClean="0"/>
              <a:t> </a:t>
            </a:r>
            <a:r>
              <a:rPr lang="en-US" sz="1200" b="1" dirty="0" err="1" smtClean="0"/>
              <a:t>alamiah</a:t>
            </a:r>
            <a:endParaRPr lang="en-US" sz="1200" b="1" dirty="0"/>
          </a:p>
        </p:txBody>
      </p:sp>
      <p:sp>
        <p:nvSpPr>
          <p:cNvPr id="9" name="Rectangle 2"/>
          <p:cNvSpPr>
            <a:spLocks noChangeArrowheads="1"/>
          </p:cNvSpPr>
          <p:nvPr/>
        </p:nvSpPr>
        <p:spPr bwMode="auto">
          <a:xfrm>
            <a:off x="6896100" y="4781550"/>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extLst>
      <p:ext uri="{BB962C8B-B14F-4D97-AF65-F5344CB8AC3E}">
        <p14:creationId xmlns:p14="http://schemas.microsoft.com/office/powerpoint/2010/main" val="30085215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6000" b="-126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228600" y="1200150"/>
            <a:ext cx="3997796" cy="3244285"/>
          </a:xfrm>
          <a:prstGeom prst="rect">
            <a:avLst/>
          </a:prstGeom>
          <a:ln w="28575">
            <a:solidFill>
              <a:schemeClr val="tx1"/>
            </a:solidFill>
            <a:prstDash val="dash"/>
          </a:ln>
        </p:spPr>
      </p:pic>
      <p:sp>
        <p:nvSpPr>
          <p:cNvPr id="4" name="TextBox 3"/>
          <p:cNvSpPr txBox="1"/>
          <p:nvPr/>
        </p:nvSpPr>
        <p:spPr>
          <a:xfrm>
            <a:off x="228600" y="361950"/>
            <a:ext cx="8763000" cy="615553"/>
          </a:xfrm>
          <a:prstGeom prst="rect">
            <a:avLst/>
          </a:prstGeom>
          <a:noFill/>
        </p:spPr>
        <p:txBody>
          <a:bodyPr wrap="square" rtlCol="0">
            <a:spAutoFit/>
          </a:bodyPr>
          <a:lstStyle/>
          <a:p>
            <a:r>
              <a:rPr lang="en-US" sz="1700" b="1" i="1" dirty="0" smtClean="0"/>
              <a:t>Short-Run Philips Curve </a:t>
            </a:r>
            <a:r>
              <a:rPr lang="en-US" sz="1700" i="1" dirty="0" smtClean="0"/>
              <a:t>(SRPC) </a:t>
            </a:r>
            <a:r>
              <a:rPr lang="en-US" sz="1700" i="1" dirty="0" err="1" smtClean="0"/>
              <a:t>menunjukkan</a:t>
            </a:r>
            <a:r>
              <a:rPr lang="en-US" sz="1700" i="1" dirty="0" smtClean="0"/>
              <a:t> : </a:t>
            </a:r>
            <a:r>
              <a:rPr lang="en-US" sz="1700" i="1" dirty="0" err="1" smtClean="0"/>
              <a:t>hubungan</a:t>
            </a:r>
            <a:r>
              <a:rPr lang="en-US" sz="1700" i="1" dirty="0" smtClean="0"/>
              <a:t> </a:t>
            </a:r>
            <a:r>
              <a:rPr lang="en-US" sz="1700" i="1" dirty="0" err="1" smtClean="0"/>
              <a:t>antara</a:t>
            </a:r>
            <a:r>
              <a:rPr lang="en-US" sz="1700" i="1" dirty="0" smtClean="0"/>
              <a:t> </a:t>
            </a:r>
            <a:r>
              <a:rPr lang="en-US" sz="1700" i="1" dirty="0" err="1" smtClean="0"/>
              <a:t>inflasi</a:t>
            </a:r>
            <a:r>
              <a:rPr lang="en-US" sz="1700" i="1" dirty="0" smtClean="0"/>
              <a:t> </a:t>
            </a:r>
            <a:r>
              <a:rPr lang="en-US" sz="1700" i="1" dirty="0" err="1" smtClean="0"/>
              <a:t>dan</a:t>
            </a:r>
            <a:r>
              <a:rPr lang="en-US" sz="1700" i="1" dirty="0" smtClean="0"/>
              <a:t> </a:t>
            </a:r>
            <a:r>
              <a:rPr lang="en-US" sz="1700" i="1" dirty="0" err="1" smtClean="0"/>
              <a:t>pengangguran</a:t>
            </a:r>
            <a:r>
              <a:rPr lang="en-US" sz="1700" i="1" dirty="0" smtClean="0"/>
              <a:t> </a:t>
            </a:r>
            <a:r>
              <a:rPr lang="en-US" sz="1700" i="1" dirty="0" err="1" smtClean="0"/>
              <a:t>pada</a:t>
            </a:r>
            <a:r>
              <a:rPr lang="en-US" sz="1700" i="1" dirty="0" smtClean="0"/>
              <a:t> </a:t>
            </a:r>
            <a:r>
              <a:rPr lang="en-US" sz="1700" i="1" dirty="0" err="1" smtClean="0"/>
              <a:t>suatu</a:t>
            </a:r>
            <a:r>
              <a:rPr lang="en-US" sz="1700" i="1" dirty="0" smtClean="0"/>
              <a:t> </a:t>
            </a:r>
            <a:r>
              <a:rPr lang="en-US" sz="1700" i="1" dirty="0" err="1" smtClean="0"/>
              <a:t>tingkat</a:t>
            </a:r>
            <a:r>
              <a:rPr lang="en-US" sz="1700" i="1" dirty="0" smtClean="0"/>
              <a:t> </a:t>
            </a:r>
            <a:r>
              <a:rPr lang="en-US" sz="1700" i="1" dirty="0" err="1" smtClean="0"/>
              <a:t>inflasi</a:t>
            </a:r>
            <a:r>
              <a:rPr lang="en-US" sz="1700" i="1" dirty="0" smtClean="0"/>
              <a:t> yang di </a:t>
            </a:r>
            <a:r>
              <a:rPr lang="en-US" sz="1700" i="1" dirty="0" err="1" smtClean="0"/>
              <a:t>harapkan</a:t>
            </a:r>
            <a:r>
              <a:rPr lang="en-US" sz="1700" i="1" dirty="0" smtClean="0"/>
              <a:t> </a:t>
            </a:r>
            <a:r>
              <a:rPr lang="en-US" sz="1700" i="1" dirty="0" err="1" smtClean="0"/>
              <a:t>dan</a:t>
            </a:r>
            <a:r>
              <a:rPr lang="en-US" sz="1700" i="1" dirty="0" smtClean="0"/>
              <a:t> </a:t>
            </a:r>
            <a:r>
              <a:rPr lang="en-US" sz="1700" i="1" dirty="0" err="1" smtClean="0"/>
              <a:t>suatu</a:t>
            </a:r>
            <a:r>
              <a:rPr lang="en-US" sz="1700" i="1" dirty="0" smtClean="0"/>
              <a:t> </a:t>
            </a:r>
            <a:r>
              <a:rPr lang="en-US" sz="1700" i="1" dirty="0" err="1" smtClean="0"/>
              <a:t>tingkat</a:t>
            </a:r>
            <a:r>
              <a:rPr lang="en-US" sz="1700" i="1" dirty="0" smtClean="0"/>
              <a:t> </a:t>
            </a:r>
            <a:r>
              <a:rPr lang="en-US" sz="1700" i="1" dirty="0" err="1" smtClean="0"/>
              <a:t>pengangguran</a:t>
            </a:r>
            <a:r>
              <a:rPr lang="en-US" sz="1700" i="1" dirty="0" smtClean="0"/>
              <a:t> </a:t>
            </a:r>
            <a:r>
              <a:rPr lang="en-US" sz="1700" i="1" dirty="0" err="1" smtClean="0"/>
              <a:t>alamiah</a:t>
            </a:r>
            <a:endParaRPr lang="en-US" sz="1700" i="1" dirty="0" smtClean="0"/>
          </a:p>
        </p:txBody>
      </p:sp>
      <p:sp>
        <p:nvSpPr>
          <p:cNvPr id="5" name="TextBox 4"/>
          <p:cNvSpPr txBox="1"/>
          <p:nvPr/>
        </p:nvSpPr>
        <p:spPr>
          <a:xfrm>
            <a:off x="4419600" y="1165920"/>
            <a:ext cx="4343400" cy="3539430"/>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w="28575">
            <a:solidFill>
              <a:schemeClr val="tx1"/>
            </a:solidFill>
            <a:prstDash val="dash"/>
          </a:ln>
        </p:spPr>
        <p:txBody>
          <a:bodyPr wrap="square" rtlCol="0">
            <a:spAutoFit/>
          </a:bodyPr>
          <a:lstStyle/>
          <a:p>
            <a:pPr marL="285750" indent="-285750">
              <a:buFont typeface="Arial" pitchFamily="34" charset="0"/>
              <a:buChar char="•"/>
            </a:pPr>
            <a:r>
              <a:rPr lang="en-US" sz="1600" i="1" dirty="0" err="1" smtClean="0"/>
              <a:t>Dengan</a:t>
            </a:r>
            <a:r>
              <a:rPr lang="en-US" sz="1600" i="1" dirty="0" smtClean="0"/>
              <a:t> </a:t>
            </a:r>
            <a:r>
              <a:rPr lang="en-US" sz="1600" i="1" dirty="0" err="1" smtClean="0"/>
              <a:t>tingkat</a:t>
            </a:r>
            <a:r>
              <a:rPr lang="en-US" sz="1600" i="1" dirty="0" smtClean="0"/>
              <a:t> </a:t>
            </a:r>
            <a:r>
              <a:rPr lang="en-US" sz="1600" i="1" dirty="0" err="1" smtClean="0"/>
              <a:t>inflasi</a:t>
            </a:r>
            <a:r>
              <a:rPr lang="en-US" sz="1600" i="1" dirty="0" smtClean="0"/>
              <a:t> yang </a:t>
            </a:r>
            <a:r>
              <a:rPr lang="en-US" sz="1600" i="1" dirty="0" err="1" smtClean="0"/>
              <a:t>diharapkan</a:t>
            </a:r>
            <a:r>
              <a:rPr lang="en-US" sz="1600" i="1" dirty="0" smtClean="0"/>
              <a:t> </a:t>
            </a:r>
            <a:r>
              <a:rPr lang="en-US" sz="1600" i="1" dirty="0" err="1" smtClean="0"/>
              <a:t>sebesar</a:t>
            </a:r>
            <a:r>
              <a:rPr lang="en-US" sz="1600" i="1" dirty="0" smtClean="0"/>
              <a:t> 10% </a:t>
            </a:r>
            <a:r>
              <a:rPr lang="en-US" sz="1600" i="1" dirty="0" err="1" smtClean="0"/>
              <a:t>pertahun</a:t>
            </a:r>
            <a:r>
              <a:rPr lang="en-US" sz="1600" i="1" dirty="0" smtClean="0"/>
              <a:t> </a:t>
            </a:r>
            <a:r>
              <a:rPr lang="en-US" sz="1600" i="1" dirty="0" err="1" smtClean="0"/>
              <a:t>dan</a:t>
            </a:r>
            <a:r>
              <a:rPr lang="en-US" sz="1600" i="1" dirty="0" smtClean="0"/>
              <a:t> </a:t>
            </a:r>
            <a:r>
              <a:rPr lang="en-US" sz="1600" i="1" dirty="0" err="1" smtClean="0"/>
              <a:t>tingkat</a:t>
            </a:r>
            <a:r>
              <a:rPr lang="en-US" sz="1600" i="1" dirty="0" smtClean="0"/>
              <a:t> </a:t>
            </a:r>
            <a:r>
              <a:rPr lang="en-US" sz="1600" i="1" dirty="0" err="1" smtClean="0"/>
              <a:t>pengangguran</a:t>
            </a:r>
            <a:r>
              <a:rPr lang="en-US" sz="1600" i="1" dirty="0" smtClean="0"/>
              <a:t> </a:t>
            </a:r>
            <a:r>
              <a:rPr lang="en-US" sz="1600" i="1" dirty="0" err="1" smtClean="0"/>
              <a:t>alamiah</a:t>
            </a:r>
            <a:r>
              <a:rPr lang="en-US" sz="1600" i="1" dirty="0" smtClean="0"/>
              <a:t> </a:t>
            </a:r>
            <a:r>
              <a:rPr lang="en-US" sz="1600" i="1" dirty="0" err="1" smtClean="0"/>
              <a:t>sebesar</a:t>
            </a:r>
            <a:r>
              <a:rPr lang="en-US" sz="1600" i="1" dirty="0" smtClean="0"/>
              <a:t> 6%, SRPC </a:t>
            </a:r>
            <a:r>
              <a:rPr lang="en-US" sz="1600" i="1" dirty="0" err="1" smtClean="0"/>
              <a:t>bersinggungan</a:t>
            </a:r>
            <a:r>
              <a:rPr lang="en-US" sz="1600" i="1" dirty="0" smtClean="0"/>
              <a:t> </a:t>
            </a:r>
            <a:r>
              <a:rPr lang="en-US" sz="1600" i="1" dirty="0" err="1" smtClean="0"/>
              <a:t>pada</a:t>
            </a:r>
            <a:r>
              <a:rPr lang="en-US" sz="1600" i="1" dirty="0" smtClean="0"/>
              <a:t> </a:t>
            </a:r>
            <a:r>
              <a:rPr lang="en-US" sz="1600" i="1" dirty="0" err="1" smtClean="0"/>
              <a:t>tingkat</a:t>
            </a:r>
            <a:r>
              <a:rPr lang="en-US" sz="1600" i="1" dirty="0" smtClean="0"/>
              <a:t> A</a:t>
            </a:r>
          </a:p>
          <a:p>
            <a:endParaRPr lang="en-US" sz="1600" i="1" dirty="0" smtClean="0"/>
          </a:p>
          <a:p>
            <a:pPr marL="285750" indent="-285750">
              <a:buFont typeface="Arial" pitchFamily="34" charset="0"/>
              <a:buChar char="•"/>
            </a:pPr>
            <a:r>
              <a:rPr lang="en-US" sz="1600" i="1" dirty="0" err="1" smtClean="0"/>
              <a:t>Pertambahan</a:t>
            </a:r>
            <a:r>
              <a:rPr lang="en-US" sz="1600" i="1" dirty="0" smtClean="0"/>
              <a:t> yang </a:t>
            </a:r>
            <a:r>
              <a:rPr lang="en-US" sz="1600" i="1" dirty="0" err="1" smtClean="0"/>
              <a:t>tidak</a:t>
            </a:r>
            <a:r>
              <a:rPr lang="en-US" sz="1600" i="1" dirty="0" smtClean="0"/>
              <a:t> di </a:t>
            </a:r>
            <a:r>
              <a:rPr lang="en-US" sz="1600" i="1" dirty="0" err="1" smtClean="0"/>
              <a:t>harapkan</a:t>
            </a:r>
            <a:r>
              <a:rPr lang="en-US" sz="1600" i="1" dirty="0" smtClean="0"/>
              <a:t> </a:t>
            </a:r>
            <a:r>
              <a:rPr lang="en-US" sz="1600" i="1" dirty="0" err="1" smtClean="0"/>
              <a:t>pada</a:t>
            </a:r>
            <a:r>
              <a:rPr lang="en-US" sz="1600" i="1" dirty="0" smtClean="0"/>
              <a:t> </a:t>
            </a:r>
            <a:r>
              <a:rPr lang="en-US" sz="1600" i="1" dirty="0" err="1" smtClean="0"/>
              <a:t>permintaan</a:t>
            </a:r>
            <a:r>
              <a:rPr lang="en-US" sz="1600" i="1" dirty="0" smtClean="0"/>
              <a:t> </a:t>
            </a:r>
            <a:r>
              <a:rPr lang="en-US" sz="1600" i="1" dirty="0" err="1" smtClean="0"/>
              <a:t>agregat</a:t>
            </a:r>
            <a:r>
              <a:rPr lang="en-US" sz="1600" i="1" dirty="0" smtClean="0"/>
              <a:t>  : </a:t>
            </a:r>
            <a:r>
              <a:rPr lang="en-US" sz="1600" i="1" dirty="0" err="1" smtClean="0"/>
              <a:t>pengangguran</a:t>
            </a:r>
            <a:r>
              <a:rPr lang="en-US" sz="1600" i="1" dirty="0" smtClean="0"/>
              <a:t> yang </a:t>
            </a:r>
            <a:r>
              <a:rPr lang="en-US" sz="1600" i="1" dirty="0" err="1" smtClean="0"/>
              <a:t>rendah</a:t>
            </a:r>
            <a:r>
              <a:rPr lang="en-US" sz="1600" i="1" dirty="0" smtClean="0"/>
              <a:t> </a:t>
            </a:r>
            <a:r>
              <a:rPr lang="en-US" sz="1600" i="1" dirty="0" err="1" smtClean="0"/>
              <a:t>dan</a:t>
            </a:r>
            <a:r>
              <a:rPr lang="en-US" sz="1600" i="1" dirty="0" smtClean="0"/>
              <a:t> </a:t>
            </a:r>
            <a:r>
              <a:rPr lang="en-US" sz="1600" i="1" dirty="0" err="1" smtClean="0"/>
              <a:t>pertambahan</a:t>
            </a:r>
            <a:r>
              <a:rPr lang="en-US" sz="1600" i="1" dirty="0" smtClean="0"/>
              <a:t> </a:t>
            </a:r>
            <a:r>
              <a:rPr lang="en-US" sz="1600" i="1" dirty="0" err="1" smtClean="0"/>
              <a:t>tingkat</a:t>
            </a:r>
            <a:r>
              <a:rPr lang="en-US" sz="1600" i="1" dirty="0" smtClean="0"/>
              <a:t> </a:t>
            </a:r>
            <a:r>
              <a:rPr lang="en-US" sz="1600" i="1" dirty="0" err="1" smtClean="0"/>
              <a:t>inflasi,bergerak</a:t>
            </a:r>
            <a:r>
              <a:rPr lang="en-US" sz="1600" i="1" dirty="0" smtClean="0"/>
              <a:t> </a:t>
            </a:r>
            <a:r>
              <a:rPr lang="en-US" sz="1600" i="1" dirty="0" err="1" smtClean="0"/>
              <a:t>naik</a:t>
            </a:r>
            <a:r>
              <a:rPr lang="en-US" sz="1600" i="1" dirty="0" smtClean="0"/>
              <a:t> </a:t>
            </a:r>
            <a:r>
              <a:rPr lang="en-US" sz="1600" i="1" dirty="0" err="1" smtClean="0"/>
              <a:t>sepanjang</a:t>
            </a:r>
            <a:r>
              <a:rPr lang="en-US" sz="1600" i="1" dirty="0" smtClean="0"/>
              <a:t> </a:t>
            </a:r>
            <a:r>
              <a:rPr lang="en-US" sz="1600" i="1" dirty="0" err="1" smtClean="0"/>
              <a:t>kurva</a:t>
            </a:r>
            <a:r>
              <a:rPr lang="en-US" sz="1600" i="1" dirty="0" smtClean="0"/>
              <a:t> </a:t>
            </a:r>
            <a:r>
              <a:rPr lang="en-US" sz="1600" i="1" dirty="0" err="1" smtClean="0"/>
              <a:t>titik</a:t>
            </a:r>
            <a:r>
              <a:rPr lang="en-US" sz="1600" i="1" dirty="0" smtClean="0"/>
              <a:t> B</a:t>
            </a:r>
          </a:p>
          <a:p>
            <a:endParaRPr lang="en-US" sz="1600" i="1" dirty="0" smtClean="0"/>
          </a:p>
          <a:p>
            <a:pPr marL="285750" indent="-285750">
              <a:buFont typeface="Arial" pitchFamily="34" charset="0"/>
              <a:buChar char="•"/>
            </a:pPr>
            <a:r>
              <a:rPr lang="en-US" sz="1600" i="1" dirty="0" err="1" smtClean="0"/>
              <a:t>Penurunan</a:t>
            </a:r>
            <a:r>
              <a:rPr lang="en-US" sz="1600" i="1" dirty="0" smtClean="0"/>
              <a:t> yang </a:t>
            </a:r>
            <a:r>
              <a:rPr lang="en-US" sz="1600" i="1" dirty="0" err="1" smtClean="0"/>
              <a:t>tidak</a:t>
            </a:r>
            <a:r>
              <a:rPr lang="en-US" sz="1600" i="1" dirty="0" smtClean="0"/>
              <a:t> </a:t>
            </a:r>
            <a:r>
              <a:rPr lang="en-US" sz="1600" i="1" dirty="0" err="1" smtClean="0"/>
              <a:t>diharapkan</a:t>
            </a:r>
            <a:r>
              <a:rPr lang="en-US" sz="1600" i="1" dirty="0" smtClean="0"/>
              <a:t> </a:t>
            </a:r>
            <a:r>
              <a:rPr lang="en-US" sz="1600" i="1" dirty="0" err="1" smtClean="0"/>
              <a:t>pada</a:t>
            </a:r>
            <a:r>
              <a:rPr lang="en-US" sz="1600" i="1" dirty="0" smtClean="0"/>
              <a:t> </a:t>
            </a:r>
            <a:r>
              <a:rPr lang="en-US" sz="1600" i="1" dirty="0" err="1" smtClean="0"/>
              <a:t>permintaan</a:t>
            </a:r>
            <a:r>
              <a:rPr lang="en-US" sz="1600" i="1" dirty="0" smtClean="0"/>
              <a:t> </a:t>
            </a:r>
            <a:r>
              <a:rPr lang="en-US" sz="1600" i="1" dirty="0" err="1" smtClean="0"/>
              <a:t>agregat</a:t>
            </a:r>
            <a:r>
              <a:rPr lang="en-US" sz="1600" i="1" dirty="0" smtClean="0"/>
              <a:t>  : </a:t>
            </a:r>
            <a:r>
              <a:rPr lang="en-US" sz="1600" i="1" dirty="0" err="1" smtClean="0"/>
              <a:t>pertambahan</a:t>
            </a:r>
            <a:r>
              <a:rPr lang="en-US" sz="1600" i="1" dirty="0" smtClean="0"/>
              <a:t> </a:t>
            </a:r>
            <a:r>
              <a:rPr lang="en-US" sz="1600" i="1" dirty="0" err="1" smtClean="0"/>
              <a:t>pengangguran</a:t>
            </a:r>
            <a:r>
              <a:rPr lang="en-US" sz="1600" i="1" dirty="0" smtClean="0"/>
              <a:t> </a:t>
            </a:r>
            <a:r>
              <a:rPr lang="en-US" sz="1600" i="1" dirty="0" err="1" smtClean="0"/>
              <a:t>dan</a:t>
            </a:r>
            <a:r>
              <a:rPr lang="en-US" sz="1600" i="1" dirty="0" smtClean="0"/>
              <a:t> </a:t>
            </a:r>
            <a:r>
              <a:rPr lang="en-US" sz="1600" i="1" dirty="0" err="1" smtClean="0"/>
              <a:t>tingkat</a:t>
            </a:r>
            <a:r>
              <a:rPr lang="en-US" sz="1600" i="1" dirty="0" smtClean="0"/>
              <a:t> </a:t>
            </a:r>
            <a:r>
              <a:rPr lang="en-US" sz="1600" i="1" dirty="0" err="1" smtClean="0"/>
              <a:t>inflasi</a:t>
            </a:r>
            <a:r>
              <a:rPr lang="en-US" sz="1600" i="1" dirty="0" smtClean="0"/>
              <a:t> yang </a:t>
            </a:r>
            <a:r>
              <a:rPr lang="en-US" sz="1600" i="1" dirty="0" err="1" smtClean="0"/>
              <a:t>rendah</a:t>
            </a:r>
            <a:r>
              <a:rPr lang="en-US" sz="1600" i="1" dirty="0" smtClean="0"/>
              <a:t>, </a:t>
            </a:r>
            <a:r>
              <a:rPr lang="en-US" sz="1600" i="1" dirty="0" err="1" smtClean="0"/>
              <a:t>bergerak</a:t>
            </a:r>
            <a:r>
              <a:rPr lang="en-US" sz="1600" i="1" dirty="0" smtClean="0"/>
              <a:t> </a:t>
            </a:r>
            <a:r>
              <a:rPr lang="en-US" sz="1600" i="1" dirty="0" err="1" smtClean="0"/>
              <a:t>turun</a:t>
            </a:r>
            <a:r>
              <a:rPr lang="en-US" sz="1600" i="1" dirty="0" smtClean="0"/>
              <a:t> </a:t>
            </a:r>
            <a:r>
              <a:rPr lang="en-US" sz="1600" i="1" dirty="0" err="1" smtClean="0"/>
              <a:t>sepanjang</a:t>
            </a:r>
            <a:r>
              <a:rPr lang="en-US" sz="1600" i="1" dirty="0" smtClean="0"/>
              <a:t> </a:t>
            </a:r>
            <a:r>
              <a:rPr lang="en-US" sz="1600" i="1" dirty="0" err="1" smtClean="0"/>
              <a:t>kurva</a:t>
            </a:r>
            <a:r>
              <a:rPr lang="en-US" sz="1600" i="1" dirty="0" smtClean="0"/>
              <a:t> di </a:t>
            </a:r>
            <a:r>
              <a:rPr lang="en-US" sz="1600" i="1" dirty="0" err="1" smtClean="0"/>
              <a:t>titik</a:t>
            </a:r>
            <a:r>
              <a:rPr lang="en-US" sz="1600" i="1" dirty="0" smtClean="0"/>
              <a:t> C</a:t>
            </a:r>
            <a:endParaRPr lang="en-US" sz="1600" i="1" dirty="0"/>
          </a:p>
        </p:txBody>
      </p:sp>
      <p:pic>
        <p:nvPicPr>
          <p:cNvPr id="6" name="Google Shape;567;p53"/>
          <p:cNvPicPr preferRelativeResize="0"/>
          <p:nvPr/>
        </p:nvPicPr>
        <p:blipFill>
          <a:blip r:embed="rId6">
            <a:alphaModFix/>
          </a:blip>
          <a:stretch>
            <a:fillRect/>
          </a:stretch>
        </p:blipFill>
        <p:spPr>
          <a:xfrm rot="1863373">
            <a:off x="3580926" y="4484979"/>
            <a:ext cx="763232" cy="505643"/>
          </a:xfrm>
          <a:prstGeom prst="rect">
            <a:avLst/>
          </a:prstGeom>
          <a:noFill/>
          <a:ln>
            <a:noFill/>
          </a:ln>
        </p:spPr>
      </p:pic>
      <p:sp>
        <p:nvSpPr>
          <p:cNvPr id="7" name="Rectangle 2"/>
          <p:cNvSpPr>
            <a:spLocks noChangeArrowheads="1"/>
          </p:cNvSpPr>
          <p:nvPr/>
        </p:nvSpPr>
        <p:spPr bwMode="auto">
          <a:xfrm>
            <a:off x="228600" y="4815780"/>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extLst>
      <p:ext uri="{BB962C8B-B14F-4D97-AF65-F5344CB8AC3E}">
        <p14:creationId xmlns:p14="http://schemas.microsoft.com/office/powerpoint/2010/main" val="259320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6000" b="-126000"/>
          </a:stretch>
        </a:blipFill>
        <a:effectLst/>
      </p:bgPr>
    </p:bg>
    <p:spTree>
      <p:nvGrpSpPr>
        <p:cNvPr id="1" name=""/>
        <p:cNvGrpSpPr/>
        <p:nvPr/>
      </p:nvGrpSpPr>
      <p:grpSpPr>
        <a:xfrm>
          <a:off x="0" y="0"/>
          <a:ext cx="0" cy="0"/>
          <a:chOff x="0" y="0"/>
          <a:chExt cx="0" cy="0"/>
        </a:xfrm>
      </p:grpSpPr>
      <p:sp>
        <p:nvSpPr>
          <p:cNvPr id="6" name="TextBox 5"/>
          <p:cNvSpPr txBox="1"/>
          <p:nvPr/>
        </p:nvSpPr>
        <p:spPr>
          <a:xfrm>
            <a:off x="152400" y="181927"/>
            <a:ext cx="3276600" cy="408623"/>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p:spPr>
        <p:txBody>
          <a:bodyPr wrap="square" rtlCol="0">
            <a:spAutoFit/>
          </a:bodyPr>
          <a:lstStyle/>
          <a:p>
            <a:pPr lvl="0"/>
            <a:r>
              <a:rPr lang="en-US" b="1" dirty="0" err="1" smtClean="0">
                <a:latin typeface="Comic Sans MS" pitchFamily="66" charset="0"/>
              </a:rPr>
              <a:t>Kurva</a:t>
            </a:r>
            <a:r>
              <a:rPr lang="en-US" b="1" dirty="0" smtClean="0">
                <a:latin typeface="Comic Sans MS" pitchFamily="66" charset="0"/>
              </a:rPr>
              <a:t> Philips </a:t>
            </a:r>
            <a:r>
              <a:rPr lang="en-US" b="1" dirty="0" err="1" smtClean="0">
                <a:latin typeface="Comic Sans MS" pitchFamily="66" charset="0"/>
              </a:rPr>
              <a:t>Terbagi</a:t>
            </a:r>
            <a:r>
              <a:rPr lang="en-US" b="1" dirty="0" smtClean="0">
                <a:latin typeface="Comic Sans MS" pitchFamily="66" charset="0"/>
              </a:rPr>
              <a:t> </a:t>
            </a:r>
            <a:r>
              <a:rPr lang="en-US" b="1" dirty="0" err="1" smtClean="0">
                <a:latin typeface="Comic Sans MS" pitchFamily="66" charset="0"/>
              </a:rPr>
              <a:t>Atas</a:t>
            </a:r>
            <a:r>
              <a:rPr lang="en-US" b="1" dirty="0" smtClean="0">
                <a:latin typeface="Comic Sans MS" pitchFamily="66" charset="0"/>
              </a:rPr>
              <a:t>:</a:t>
            </a:r>
            <a:endParaRPr lang="en-US" b="1" dirty="0">
              <a:latin typeface="Comic Sans MS" pitchFamily="66" charset="0"/>
            </a:endParaRPr>
          </a:p>
        </p:txBody>
      </p:sp>
      <p:sp>
        <p:nvSpPr>
          <p:cNvPr id="7" name="TextBox 6"/>
          <p:cNvSpPr txBox="1"/>
          <p:nvPr/>
        </p:nvSpPr>
        <p:spPr>
          <a:xfrm>
            <a:off x="304800" y="742950"/>
            <a:ext cx="6019800" cy="408623"/>
          </a:xfrm>
          <a:prstGeom prst="roundRect">
            <a:avLst/>
          </a:prstGeom>
          <a:noFill/>
          <a:ln w="19050">
            <a:solidFill>
              <a:schemeClr val="tx1"/>
            </a:solidFill>
            <a:prstDash val="dash"/>
          </a:ln>
        </p:spPr>
        <p:txBody>
          <a:bodyPr wrap="square" rtlCol="0">
            <a:spAutoFit/>
          </a:bodyPr>
          <a:lstStyle/>
          <a:p>
            <a:r>
              <a:rPr lang="en-US" b="1" i="1" dirty="0" smtClean="0"/>
              <a:t>2. </a:t>
            </a:r>
            <a:r>
              <a:rPr lang="en-US" b="1" i="1" dirty="0" err="1" smtClean="0"/>
              <a:t>Kurva</a:t>
            </a:r>
            <a:r>
              <a:rPr lang="en-US" b="1" i="1" dirty="0" smtClean="0"/>
              <a:t> </a:t>
            </a:r>
            <a:r>
              <a:rPr lang="en-US" b="1" i="1" dirty="0" err="1" smtClean="0"/>
              <a:t>Jangka</a:t>
            </a:r>
            <a:r>
              <a:rPr lang="en-US" b="1" i="1" dirty="0" smtClean="0"/>
              <a:t> </a:t>
            </a:r>
            <a:r>
              <a:rPr lang="en-US" b="1" i="1" dirty="0" err="1" smtClean="0"/>
              <a:t>Panjang</a:t>
            </a:r>
            <a:r>
              <a:rPr lang="en-US" b="1" i="1" dirty="0" smtClean="0"/>
              <a:t> (The Long-Run Philips Curve -LRPC ) </a:t>
            </a:r>
            <a:endParaRPr lang="en-US" b="1" i="1" dirty="0"/>
          </a:p>
        </p:txBody>
      </p:sp>
      <p:sp>
        <p:nvSpPr>
          <p:cNvPr id="8" name="TextBox 7"/>
          <p:cNvSpPr txBox="1"/>
          <p:nvPr/>
        </p:nvSpPr>
        <p:spPr>
          <a:xfrm>
            <a:off x="457200" y="1581150"/>
            <a:ext cx="3810000" cy="2585323"/>
          </a:xfrm>
          <a:prstGeom prst="rect">
            <a:avLst/>
          </a:prstGeom>
          <a:noFill/>
        </p:spPr>
        <p:txBody>
          <a:bodyPr wrap="square" rtlCol="0">
            <a:spAutoFit/>
          </a:bodyPr>
          <a:lstStyle/>
          <a:p>
            <a:pPr algn="just">
              <a:lnSpc>
                <a:spcPct val="150000"/>
              </a:lnSpc>
            </a:pPr>
            <a:r>
              <a:rPr lang="en-US" i="1" dirty="0" smtClean="0"/>
              <a:t>LRPC </a:t>
            </a:r>
            <a:r>
              <a:rPr lang="en-US" i="1" dirty="0" err="1" smtClean="0"/>
              <a:t>menunjukkan</a:t>
            </a:r>
            <a:r>
              <a:rPr lang="en-US" i="1" dirty="0" smtClean="0"/>
              <a:t> </a:t>
            </a:r>
            <a:r>
              <a:rPr lang="en-US" i="1" dirty="0" err="1" smtClean="0"/>
              <a:t>hubungan</a:t>
            </a:r>
            <a:r>
              <a:rPr lang="en-US" i="1" dirty="0" smtClean="0"/>
              <a:t> </a:t>
            </a:r>
            <a:r>
              <a:rPr lang="en-US" i="1" dirty="0" err="1" smtClean="0"/>
              <a:t>antara</a:t>
            </a:r>
            <a:r>
              <a:rPr lang="en-US" i="1" dirty="0" smtClean="0"/>
              <a:t> </a:t>
            </a:r>
            <a:r>
              <a:rPr lang="en-US" i="1" dirty="0" err="1" smtClean="0"/>
              <a:t>inflasi</a:t>
            </a:r>
            <a:r>
              <a:rPr lang="en-US" i="1" dirty="0" smtClean="0"/>
              <a:t> </a:t>
            </a:r>
            <a:r>
              <a:rPr lang="en-US" i="1" dirty="0" err="1" smtClean="0"/>
              <a:t>dan</a:t>
            </a:r>
            <a:r>
              <a:rPr lang="en-US" i="1" dirty="0" smtClean="0"/>
              <a:t> </a:t>
            </a:r>
            <a:r>
              <a:rPr lang="en-US" b="1" i="1" dirty="0" err="1" smtClean="0"/>
              <a:t>pengangguran</a:t>
            </a:r>
            <a:r>
              <a:rPr lang="en-US" b="1" i="1" dirty="0" smtClean="0"/>
              <a:t> </a:t>
            </a:r>
            <a:r>
              <a:rPr lang="en-US" b="1" i="1" dirty="0" err="1" smtClean="0"/>
              <a:t>ketika</a:t>
            </a:r>
            <a:r>
              <a:rPr lang="en-US" b="1" i="1" dirty="0" smtClean="0"/>
              <a:t> </a:t>
            </a:r>
            <a:r>
              <a:rPr lang="en-US" b="1" i="1" dirty="0" err="1" smtClean="0"/>
              <a:t>tingkat</a:t>
            </a:r>
            <a:r>
              <a:rPr lang="en-US" b="1" i="1" dirty="0" smtClean="0"/>
              <a:t> </a:t>
            </a:r>
            <a:r>
              <a:rPr lang="en-US" b="1" i="1" dirty="0" err="1" smtClean="0"/>
              <a:t>inflasi</a:t>
            </a:r>
            <a:r>
              <a:rPr lang="en-US" b="1" i="1" dirty="0" smtClean="0"/>
              <a:t> </a:t>
            </a:r>
            <a:r>
              <a:rPr lang="en-US" b="1" i="1" dirty="0" err="1" smtClean="0"/>
              <a:t>aktual</a:t>
            </a:r>
            <a:r>
              <a:rPr lang="en-US" b="1" i="1" dirty="0" smtClean="0"/>
              <a:t> </a:t>
            </a:r>
            <a:r>
              <a:rPr lang="en-US" b="1" i="1" dirty="0" err="1" smtClean="0"/>
              <a:t>sama</a:t>
            </a:r>
            <a:r>
              <a:rPr lang="en-US" b="1" i="1" dirty="0" smtClean="0"/>
              <a:t> </a:t>
            </a:r>
            <a:r>
              <a:rPr lang="en-US" b="1" i="1" dirty="0" err="1" smtClean="0"/>
              <a:t>dengan</a:t>
            </a:r>
            <a:r>
              <a:rPr lang="en-US" b="1" i="1" dirty="0" smtClean="0"/>
              <a:t> </a:t>
            </a:r>
            <a:r>
              <a:rPr lang="en-US" b="1" i="1" dirty="0" err="1" smtClean="0"/>
              <a:t>tingkat</a:t>
            </a:r>
            <a:r>
              <a:rPr lang="en-US" b="1" i="1" dirty="0" smtClean="0"/>
              <a:t> </a:t>
            </a:r>
            <a:r>
              <a:rPr lang="en-US" b="1" i="1" dirty="0" err="1" smtClean="0"/>
              <a:t>inflasi</a:t>
            </a:r>
            <a:r>
              <a:rPr lang="en-US" b="1" i="1" dirty="0" smtClean="0"/>
              <a:t> yang </a:t>
            </a:r>
            <a:r>
              <a:rPr lang="en-US" b="1" i="1" dirty="0" err="1" smtClean="0"/>
              <a:t>diharapkan</a:t>
            </a:r>
            <a:r>
              <a:rPr lang="en-US" b="1" i="1" dirty="0" smtClean="0"/>
              <a:t>.</a:t>
            </a:r>
          </a:p>
          <a:p>
            <a:pPr algn="just">
              <a:lnSpc>
                <a:spcPct val="150000"/>
              </a:lnSpc>
            </a:pPr>
            <a:r>
              <a:rPr lang="en-US" i="1" dirty="0" smtClean="0"/>
              <a:t>LRPC </a:t>
            </a:r>
            <a:r>
              <a:rPr lang="en-US" i="1" dirty="0" err="1" smtClean="0"/>
              <a:t>berbentuk</a:t>
            </a:r>
            <a:r>
              <a:rPr lang="en-US" i="1" dirty="0" smtClean="0"/>
              <a:t> </a:t>
            </a:r>
            <a:r>
              <a:rPr lang="en-US" b="1" i="1" dirty="0" err="1" smtClean="0">
                <a:solidFill>
                  <a:srgbClr val="981B02"/>
                </a:solidFill>
              </a:rPr>
              <a:t>vertikal</a:t>
            </a:r>
            <a:r>
              <a:rPr lang="en-US" b="1" i="1" dirty="0" smtClean="0">
                <a:solidFill>
                  <a:srgbClr val="981B02"/>
                </a:solidFill>
              </a:rPr>
              <a:t> </a:t>
            </a:r>
            <a:r>
              <a:rPr lang="en-US" b="1" i="1" dirty="0" err="1" smtClean="0">
                <a:solidFill>
                  <a:srgbClr val="981B02"/>
                </a:solidFill>
              </a:rPr>
              <a:t>pada</a:t>
            </a:r>
            <a:r>
              <a:rPr lang="en-US" b="1" i="1" dirty="0" smtClean="0">
                <a:solidFill>
                  <a:srgbClr val="981B02"/>
                </a:solidFill>
              </a:rPr>
              <a:t> </a:t>
            </a:r>
            <a:r>
              <a:rPr lang="en-US" b="1" i="1" dirty="0" err="1" smtClean="0">
                <a:solidFill>
                  <a:srgbClr val="981B02"/>
                </a:solidFill>
              </a:rPr>
              <a:t>tingkat</a:t>
            </a:r>
            <a:r>
              <a:rPr lang="en-US" b="1" i="1" dirty="0" smtClean="0">
                <a:solidFill>
                  <a:srgbClr val="981B02"/>
                </a:solidFill>
              </a:rPr>
              <a:t> </a:t>
            </a:r>
            <a:r>
              <a:rPr lang="en-US" b="1" i="1" dirty="0" err="1" smtClean="0">
                <a:solidFill>
                  <a:srgbClr val="981B02"/>
                </a:solidFill>
              </a:rPr>
              <a:t>pengangguran</a:t>
            </a:r>
            <a:r>
              <a:rPr lang="en-US" b="1" i="1" dirty="0" smtClean="0">
                <a:solidFill>
                  <a:srgbClr val="981B02"/>
                </a:solidFill>
              </a:rPr>
              <a:t> .</a:t>
            </a:r>
            <a:endParaRPr lang="en-US" b="1" i="1" dirty="0">
              <a:solidFill>
                <a:srgbClr val="981B02"/>
              </a:solidFill>
            </a:endParaRPr>
          </a:p>
        </p:txBody>
      </p:sp>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4952479" y="1333082"/>
            <a:ext cx="3734321" cy="2991268"/>
          </a:xfrm>
          <a:prstGeom prst="rect">
            <a:avLst/>
          </a:prstGeom>
        </p:spPr>
      </p:pic>
      <p:sp>
        <p:nvSpPr>
          <p:cNvPr id="10" name="Rectangle 2"/>
          <p:cNvSpPr>
            <a:spLocks noChangeArrowheads="1"/>
          </p:cNvSpPr>
          <p:nvPr/>
        </p:nvSpPr>
        <p:spPr bwMode="auto">
          <a:xfrm>
            <a:off x="6896100" y="4781550"/>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extLst>
      <p:ext uri="{BB962C8B-B14F-4D97-AF65-F5344CB8AC3E}">
        <p14:creationId xmlns:p14="http://schemas.microsoft.com/office/powerpoint/2010/main" val="25138797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6000" b="-126000"/>
          </a:stretch>
        </a:blipFill>
        <a:effectLst/>
      </p:bgPr>
    </p:bg>
    <p:spTree>
      <p:nvGrpSpPr>
        <p:cNvPr id="1" name=""/>
        <p:cNvGrpSpPr/>
        <p:nvPr/>
      </p:nvGrpSpPr>
      <p:grpSpPr>
        <a:xfrm>
          <a:off x="0" y="0"/>
          <a:ext cx="0" cy="0"/>
          <a:chOff x="0" y="0"/>
          <a:chExt cx="0" cy="0"/>
        </a:xfrm>
      </p:grpSpPr>
      <p:sp>
        <p:nvSpPr>
          <p:cNvPr id="4" name="TextBox 3"/>
          <p:cNvSpPr txBox="1"/>
          <p:nvPr/>
        </p:nvSpPr>
        <p:spPr>
          <a:xfrm>
            <a:off x="3505200" y="54769"/>
            <a:ext cx="5486400" cy="4562951"/>
          </a:xfrm>
          <a:prstGeom prst="roundRect">
            <a:avLst/>
          </a:prstGeom>
          <a:solidFill>
            <a:schemeClr val="accent2">
              <a:lumMod val="75000"/>
            </a:schemeClr>
          </a:solidFill>
          <a:ln w="19050">
            <a:solidFill>
              <a:schemeClr val="tx1"/>
            </a:solidFill>
            <a:prstDash val="dash"/>
          </a:ln>
        </p:spPr>
        <p:txBody>
          <a:bodyPr wrap="square" rtlCol="0">
            <a:spAutoFit/>
          </a:bodyPr>
          <a:lstStyle/>
          <a:p>
            <a:r>
              <a:rPr lang="en-US" i="1" dirty="0" err="1" smtClean="0">
                <a:solidFill>
                  <a:schemeClr val="bg1"/>
                </a:solidFill>
              </a:rPr>
              <a:t>Pada</a:t>
            </a:r>
            <a:r>
              <a:rPr lang="en-US" i="1" dirty="0" smtClean="0">
                <a:solidFill>
                  <a:schemeClr val="bg1"/>
                </a:solidFill>
              </a:rPr>
              <a:t> </a:t>
            </a:r>
            <a:r>
              <a:rPr lang="en-US" i="1" dirty="0" err="1" smtClean="0">
                <a:solidFill>
                  <a:schemeClr val="bg1"/>
                </a:solidFill>
              </a:rPr>
              <a:t>pergerakan</a:t>
            </a:r>
            <a:r>
              <a:rPr lang="en-US" i="1" dirty="0" smtClean="0">
                <a:solidFill>
                  <a:schemeClr val="bg1"/>
                </a:solidFill>
              </a:rPr>
              <a:t> </a:t>
            </a:r>
            <a:r>
              <a:rPr lang="en-US" i="1" dirty="0" err="1" smtClean="0">
                <a:solidFill>
                  <a:schemeClr val="bg1"/>
                </a:solidFill>
              </a:rPr>
              <a:t>kurva</a:t>
            </a:r>
            <a:r>
              <a:rPr lang="en-US" i="1" dirty="0" smtClean="0">
                <a:solidFill>
                  <a:schemeClr val="bg1"/>
                </a:solidFill>
              </a:rPr>
              <a:t> di </a:t>
            </a:r>
            <a:r>
              <a:rPr lang="en-US" i="1" dirty="0" err="1" smtClean="0">
                <a:solidFill>
                  <a:schemeClr val="bg1"/>
                </a:solidFill>
              </a:rPr>
              <a:t>samping</a:t>
            </a:r>
            <a:r>
              <a:rPr lang="en-US" i="1" dirty="0" smtClean="0">
                <a:solidFill>
                  <a:schemeClr val="bg1"/>
                </a:solidFill>
              </a:rPr>
              <a:t> </a:t>
            </a:r>
            <a:r>
              <a:rPr lang="en-US" i="1" dirty="0" err="1" smtClean="0">
                <a:solidFill>
                  <a:schemeClr val="bg1"/>
                </a:solidFill>
              </a:rPr>
              <a:t>dapat</a:t>
            </a:r>
            <a:r>
              <a:rPr lang="en-US" i="1" dirty="0" smtClean="0">
                <a:solidFill>
                  <a:schemeClr val="bg1"/>
                </a:solidFill>
              </a:rPr>
              <a:t> </a:t>
            </a:r>
            <a:r>
              <a:rPr lang="en-US" i="1" dirty="0" err="1" smtClean="0">
                <a:solidFill>
                  <a:schemeClr val="bg1"/>
                </a:solidFill>
              </a:rPr>
              <a:t>dijelaskan</a:t>
            </a:r>
            <a:r>
              <a:rPr lang="en-US" i="1" dirty="0" smtClean="0">
                <a:solidFill>
                  <a:schemeClr val="bg1"/>
                </a:solidFill>
              </a:rPr>
              <a:t> </a:t>
            </a:r>
            <a:r>
              <a:rPr lang="en-US" i="1" dirty="0" err="1" smtClean="0">
                <a:solidFill>
                  <a:schemeClr val="bg1"/>
                </a:solidFill>
              </a:rPr>
              <a:t>bahwa</a:t>
            </a:r>
            <a:r>
              <a:rPr lang="en-US" i="1" dirty="0" smtClean="0">
                <a:solidFill>
                  <a:schemeClr val="bg1"/>
                </a:solidFill>
              </a:rPr>
              <a:t>:</a:t>
            </a:r>
          </a:p>
          <a:p>
            <a:endParaRPr lang="en-US" i="1" dirty="0">
              <a:solidFill>
                <a:schemeClr val="bg1"/>
              </a:solidFill>
            </a:endParaRPr>
          </a:p>
          <a:p>
            <a:pPr marL="285750" indent="-285750" algn="just">
              <a:buFont typeface="Arial" pitchFamily="34" charset="0"/>
              <a:buChar char="•"/>
            </a:pPr>
            <a:r>
              <a:rPr lang="en-US" sz="1600" i="1" dirty="0" err="1" smtClean="0">
                <a:solidFill>
                  <a:schemeClr val="bg1"/>
                </a:solidFill>
              </a:rPr>
              <a:t>Jika</a:t>
            </a:r>
            <a:r>
              <a:rPr lang="en-US" sz="1600" i="1" dirty="0" smtClean="0">
                <a:solidFill>
                  <a:schemeClr val="bg1"/>
                </a:solidFill>
              </a:rPr>
              <a:t> </a:t>
            </a:r>
            <a:r>
              <a:rPr lang="en-US" sz="1600" i="1" dirty="0" err="1" smtClean="0">
                <a:solidFill>
                  <a:schemeClr val="bg1"/>
                </a:solidFill>
              </a:rPr>
              <a:t>tingkat</a:t>
            </a:r>
            <a:r>
              <a:rPr lang="en-US" sz="1600" i="1" dirty="0" smtClean="0">
                <a:solidFill>
                  <a:schemeClr val="bg1"/>
                </a:solidFill>
              </a:rPr>
              <a:t> </a:t>
            </a:r>
            <a:r>
              <a:rPr lang="en-US" sz="1600" i="1" dirty="0" err="1" smtClean="0">
                <a:solidFill>
                  <a:schemeClr val="bg1"/>
                </a:solidFill>
              </a:rPr>
              <a:t>inflasi</a:t>
            </a:r>
            <a:r>
              <a:rPr lang="en-US" sz="1600" i="1" dirty="0" smtClean="0">
                <a:solidFill>
                  <a:schemeClr val="bg1"/>
                </a:solidFill>
              </a:rPr>
              <a:t> yang </a:t>
            </a:r>
            <a:r>
              <a:rPr lang="en-US" sz="1600" i="1" dirty="0" err="1" smtClean="0">
                <a:solidFill>
                  <a:schemeClr val="bg1"/>
                </a:solidFill>
              </a:rPr>
              <a:t>diharapkan</a:t>
            </a:r>
            <a:r>
              <a:rPr lang="en-US" sz="1600" i="1" dirty="0" smtClean="0">
                <a:solidFill>
                  <a:schemeClr val="bg1"/>
                </a:solidFill>
              </a:rPr>
              <a:t> </a:t>
            </a:r>
            <a:r>
              <a:rPr lang="en-US" sz="1600" i="1" dirty="0" err="1" smtClean="0">
                <a:solidFill>
                  <a:schemeClr val="bg1"/>
                </a:solidFill>
              </a:rPr>
              <a:t>sebesar</a:t>
            </a:r>
            <a:r>
              <a:rPr lang="en-US" sz="1600" i="1" dirty="0" smtClean="0">
                <a:solidFill>
                  <a:schemeClr val="bg1"/>
                </a:solidFill>
              </a:rPr>
              <a:t> 10% </a:t>
            </a:r>
            <a:r>
              <a:rPr lang="en-US" sz="1600" i="1" dirty="0" err="1" smtClean="0">
                <a:solidFill>
                  <a:schemeClr val="bg1"/>
                </a:solidFill>
              </a:rPr>
              <a:t>pertahun</a:t>
            </a:r>
            <a:r>
              <a:rPr lang="en-US" sz="1600" i="1" dirty="0" smtClean="0">
                <a:solidFill>
                  <a:schemeClr val="bg1"/>
                </a:solidFill>
              </a:rPr>
              <a:t>, </a:t>
            </a:r>
            <a:r>
              <a:rPr lang="en-US" sz="1600" i="1" dirty="0" err="1" smtClean="0">
                <a:solidFill>
                  <a:schemeClr val="bg1"/>
                </a:solidFill>
              </a:rPr>
              <a:t>kurva</a:t>
            </a:r>
            <a:r>
              <a:rPr lang="en-US" sz="1600" i="1" dirty="0" smtClean="0">
                <a:solidFill>
                  <a:schemeClr val="bg1"/>
                </a:solidFill>
              </a:rPr>
              <a:t> </a:t>
            </a:r>
            <a:r>
              <a:rPr lang="en-US" sz="1600" i="1" dirty="0" err="1" smtClean="0">
                <a:solidFill>
                  <a:schemeClr val="bg1"/>
                </a:solidFill>
              </a:rPr>
              <a:t>philips</a:t>
            </a:r>
            <a:r>
              <a:rPr lang="en-US" sz="1600" i="1" dirty="0" smtClean="0">
                <a:solidFill>
                  <a:schemeClr val="bg1"/>
                </a:solidFill>
              </a:rPr>
              <a:t> </a:t>
            </a:r>
            <a:r>
              <a:rPr lang="en-US" sz="1600" i="1" dirty="0" err="1" smtClean="0">
                <a:solidFill>
                  <a:schemeClr val="bg1"/>
                </a:solidFill>
              </a:rPr>
              <a:t>adalah</a:t>
            </a:r>
            <a:r>
              <a:rPr lang="en-US" sz="1600" i="1" dirty="0" smtClean="0">
                <a:solidFill>
                  <a:schemeClr val="bg1"/>
                </a:solidFill>
              </a:rPr>
              <a:t> SRPC</a:t>
            </a:r>
            <a:r>
              <a:rPr lang="en-US" sz="1100" i="1" dirty="0" smtClean="0">
                <a:solidFill>
                  <a:schemeClr val="bg1"/>
                </a:solidFill>
              </a:rPr>
              <a:t>0</a:t>
            </a:r>
            <a:r>
              <a:rPr lang="en-US" sz="1600" i="1" dirty="0" smtClean="0">
                <a:solidFill>
                  <a:schemeClr val="bg1"/>
                </a:solidFill>
              </a:rPr>
              <a:t> , </a:t>
            </a:r>
            <a:r>
              <a:rPr lang="en-US" sz="1600" i="1" dirty="0" err="1" smtClean="0">
                <a:solidFill>
                  <a:schemeClr val="bg1"/>
                </a:solidFill>
              </a:rPr>
              <a:t>jika</a:t>
            </a:r>
            <a:r>
              <a:rPr lang="en-US" sz="1600" i="1" dirty="0" smtClean="0">
                <a:solidFill>
                  <a:schemeClr val="bg1"/>
                </a:solidFill>
              </a:rPr>
              <a:t> </a:t>
            </a:r>
            <a:r>
              <a:rPr lang="en-US" sz="1600" i="1" dirty="0" err="1" smtClean="0">
                <a:solidFill>
                  <a:schemeClr val="bg1"/>
                </a:solidFill>
              </a:rPr>
              <a:t>tingkat</a:t>
            </a:r>
            <a:r>
              <a:rPr lang="en-US" sz="1600" i="1" dirty="0" smtClean="0">
                <a:solidFill>
                  <a:schemeClr val="bg1"/>
                </a:solidFill>
              </a:rPr>
              <a:t> </a:t>
            </a:r>
            <a:r>
              <a:rPr lang="en-US" sz="1600" i="1" dirty="0" err="1" smtClean="0">
                <a:solidFill>
                  <a:schemeClr val="bg1"/>
                </a:solidFill>
              </a:rPr>
              <a:t>inflasi</a:t>
            </a:r>
            <a:r>
              <a:rPr lang="en-US" sz="1600" i="1" dirty="0" smtClean="0">
                <a:solidFill>
                  <a:schemeClr val="bg1"/>
                </a:solidFill>
              </a:rPr>
              <a:t> yang </a:t>
            </a:r>
            <a:r>
              <a:rPr lang="en-US" sz="1600" i="1" dirty="0" err="1" smtClean="0">
                <a:solidFill>
                  <a:schemeClr val="bg1"/>
                </a:solidFill>
              </a:rPr>
              <a:t>diharapkan</a:t>
            </a:r>
            <a:r>
              <a:rPr lang="en-US" sz="1600" i="1" dirty="0" smtClean="0">
                <a:solidFill>
                  <a:schemeClr val="bg1"/>
                </a:solidFill>
              </a:rPr>
              <a:t> </a:t>
            </a:r>
            <a:r>
              <a:rPr lang="en-US" sz="1600" i="1" dirty="0" err="1" smtClean="0">
                <a:solidFill>
                  <a:schemeClr val="bg1"/>
                </a:solidFill>
              </a:rPr>
              <a:t>turun</a:t>
            </a:r>
            <a:r>
              <a:rPr lang="en-US" sz="1600" i="1" dirty="0" smtClean="0">
                <a:solidFill>
                  <a:schemeClr val="bg1"/>
                </a:solidFill>
              </a:rPr>
              <a:t> </a:t>
            </a:r>
            <a:r>
              <a:rPr lang="en-US" sz="1600" i="1" dirty="0" err="1" smtClean="0">
                <a:solidFill>
                  <a:schemeClr val="bg1"/>
                </a:solidFill>
              </a:rPr>
              <a:t>menjadi</a:t>
            </a:r>
            <a:r>
              <a:rPr lang="en-US" sz="1600" i="1" dirty="0" smtClean="0">
                <a:solidFill>
                  <a:schemeClr val="bg1"/>
                </a:solidFill>
              </a:rPr>
              <a:t> 6% </a:t>
            </a:r>
            <a:r>
              <a:rPr lang="en-US" sz="1600" i="1" dirty="0" err="1" smtClean="0">
                <a:solidFill>
                  <a:schemeClr val="bg1"/>
                </a:solidFill>
              </a:rPr>
              <a:t>pertahun</a:t>
            </a:r>
            <a:r>
              <a:rPr lang="en-US" sz="1600" i="1" dirty="0" smtClean="0">
                <a:solidFill>
                  <a:schemeClr val="bg1"/>
                </a:solidFill>
              </a:rPr>
              <a:t>, </a:t>
            </a:r>
            <a:r>
              <a:rPr lang="en-US" sz="1600" i="1" dirty="0" err="1" smtClean="0">
                <a:solidFill>
                  <a:schemeClr val="bg1"/>
                </a:solidFill>
              </a:rPr>
              <a:t>kurva</a:t>
            </a:r>
            <a:r>
              <a:rPr lang="en-US" sz="1600" i="1" dirty="0" smtClean="0">
                <a:solidFill>
                  <a:schemeClr val="bg1"/>
                </a:solidFill>
              </a:rPr>
              <a:t> </a:t>
            </a:r>
            <a:r>
              <a:rPr lang="en-US" sz="1600" i="1" dirty="0" err="1" smtClean="0">
                <a:solidFill>
                  <a:schemeClr val="bg1"/>
                </a:solidFill>
              </a:rPr>
              <a:t>bergerak</a:t>
            </a:r>
            <a:r>
              <a:rPr lang="en-US" sz="1600" i="1" dirty="0" smtClean="0">
                <a:solidFill>
                  <a:schemeClr val="bg1"/>
                </a:solidFill>
              </a:rPr>
              <a:t> </a:t>
            </a:r>
            <a:r>
              <a:rPr lang="en-US" sz="1600" i="1" dirty="0" err="1" smtClean="0">
                <a:solidFill>
                  <a:schemeClr val="bg1"/>
                </a:solidFill>
              </a:rPr>
              <a:t>turun</a:t>
            </a:r>
            <a:r>
              <a:rPr lang="en-US" sz="1600" i="1" dirty="0" smtClean="0">
                <a:solidFill>
                  <a:schemeClr val="bg1"/>
                </a:solidFill>
              </a:rPr>
              <a:t> </a:t>
            </a:r>
            <a:r>
              <a:rPr lang="en-US" sz="1600" i="1" dirty="0" err="1" smtClean="0">
                <a:solidFill>
                  <a:schemeClr val="bg1"/>
                </a:solidFill>
              </a:rPr>
              <a:t>ke</a:t>
            </a:r>
            <a:r>
              <a:rPr lang="en-US" sz="1600" i="1" dirty="0" smtClean="0">
                <a:solidFill>
                  <a:schemeClr val="bg1"/>
                </a:solidFill>
              </a:rPr>
              <a:t> SRPC1. </a:t>
            </a:r>
            <a:r>
              <a:rPr lang="en-US" sz="1600" i="1" dirty="0" err="1" smtClean="0">
                <a:solidFill>
                  <a:schemeClr val="bg1"/>
                </a:solidFill>
              </a:rPr>
              <a:t>jarak</a:t>
            </a:r>
            <a:r>
              <a:rPr lang="en-US" sz="1600" i="1" dirty="0" smtClean="0">
                <a:solidFill>
                  <a:schemeClr val="bg1"/>
                </a:solidFill>
              </a:rPr>
              <a:t> </a:t>
            </a:r>
            <a:r>
              <a:rPr lang="en-US" sz="1600" i="1" dirty="0" err="1" smtClean="0">
                <a:solidFill>
                  <a:schemeClr val="bg1"/>
                </a:solidFill>
              </a:rPr>
              <a:t>vertikal</a:t>
            </a:r>
            <a:r>
              <a:rPr lang="en-US" sz="1600" i="1" dirty="0" smtClean="0">
                <a:solidFill>
                  <a:schemeClr val="bg1"/>
                </a:solidFill>
              </a:rPr>
              <a:t> yang </a:t>
            </a:r>
            <a:r>
              <a:rPr lang="en-US" sz="1600" i="1" dirty="0" err="1" smtClean="0">
                <a:solidFill>
                  <a:schemeClr val="bg1"/>
                </a:solidFill>
              </a:rPr>
              <a:t>ditunjukkan</a:t>
            </a:r>
            <a:r>
              <a:rPr lang="en-US" sz="1600" i="1" dirty="0" smtClean="0">
                <a:solidFill>
                  <a:schemeClr val="bg1"/>
                </a:solidFill>
              </a:rPr>
              <a:t> </a:t>
            </a:r>
            <a:r>
              <a:rPr lang="en-US" sz="1600" i="1" dirty="0" err="1" smtClean="0">
                <a:solidFill>
                  <a:schemeClr val="bg1"/>
                </a:solidFill>
              </a:rPr>
              <a:t>oleh</a:t>
            </a:r>
            <a:r>
              <a:rPr lang="en-US" sz="1600" i="1" dirty="0" smtClean="0">
                <a:solidFill>
                  <a:schemeClr val="bg1"/>
                </a:solidFill>
              </a:rPr>
              <a:t> SRPC </a:t>
            </a:r>
            <a:r>
              <a:rPr lang="en-US" sz="1600" i="1" dirty="0" err="1" smtClean="0">
                <a:solidFill>
                  <a:schemeClr val="bg1"/>
                </a:solidFill>
              </a:rPr>
              <a:t>bergerak</a:t>
            </a:r>
            <a:r>
              <a:rPr lang="en-US" sz="1600" i="1" dirty="0" smtClean="0">
                <a:solidFill>
                  <a:schemeClr val="bg1"/>
                </a:solidFill>
              </a:rPr>
              <a:t> </a:t>
            </a:r>
            <a:r>
              <a:rPr lang="en-US" sz="1600" i="1" dirty="0" err="1" smtClean="0">
                <a:solidFill>
                  <a:schemeClr val="bg1"/>
                </a:solidFill>
              </a:rPr>
              <a:t>turun</a:t>
            </a:r>
            <a:r>
              <a:rPr lang="en-US" sz="1600" i="1" dirty="0" smtClean="0">
                <a:solidFill>
                  <a:schemeClr val="bg1"/>
                </a:solidFill>
              </a:rPr>
              <a:t> </a:t>
            </a:r>
            <a:r>
              <a:rPr lang="en-US" sz="1600" i="1" dirty="0" err="1" smtClean="0">
                <a:solidFill>
                  <a:schemeClr val="bg1"/>
                </a:solidFill>
              </a:rPr>
              <a:t>dari</a:t>
            </a:r>
            <a:r>
              <a:rPr lang="en-US" sz="1600" i="1" dirty="0" smtClean="0">
                <a:solidFill>
                  <a:schemeClr val="bg1"/>
                </a:solidFill>
              </a:rPr>
              <a:t> </a:t>
            </a:r>
            <a:r>
              <a:rPr lang="en-US" sz="1600" i="1" dirty="0" err="1" smtClean="0">
                <a:solidFill>
                  <a:schemeClr val="bg1"/>
                </a:solidFill>
              </a:rPr>
              <a:t>titik</a:t>
            </a:r>
            <a:r>
              <a:rPr lang="en-US" sz="1600" i="1" dirty="0" smtClean="0">
                <a:solidFill>
                  <a:schemeClr val="bg1"/>
                </a:solidFill>
              </a:rPr>
              <a:t> A </a:t>
            </a:r>
            <a:r>
              <a:rPr lang="en-US" sz="1600" i="1" dirty="0" err="1" smtClean="0">
                <a:solidFill>
                  <a:schemeClr val="bg1"/>
                </a:solidFill>
              </a:rPr>
              <a:t>ke</a:t>
            </a:r>
            <a:r>
              <a:rPr lang="en-US" sz="1600" i="1" dirty="0" smtClean="0">
                <a:solidFill>
                  <a:schemeClr val="bg1"/>
                </a:solidFill>
              </a:rPr>
              <a:t> </a:t>
            </a:r>
            <a:r>
              <a:rPr lang="en-US" sz="1600" i="1" dirty="0" err="1" smtClean="0">
                <a:solidFill>
                  <a:schemeClr val="bg1"/>
                </a:solidFill>
              </a:rPr>
              <a:t>titik</a:t>
            </a:r>
            <a:r>
              <a:rPr lang="en-US" sz="1600" i="1" dirty="0" smtClean="0">
                <a:solidFill>
                  <a:schemeClr val="bg1"/>
                </a:solidFill>
              </a:rPr>
              <a:t> D </a:t>
            </a:r>
          </a:p>
          <a:p>
            <a:pPr marL="285750" indent="-285750" algn="just">
              <a:buFont typeface="Arial" pitchFamily="34" charset="0"/>
              <a:buChar char="•"/>
            </a:pPr>
            <a:r>
              <a:rPr lang="en-US" sz="1600" i="1" dirty="0" err="1" smtClean="0">
                <a:solidFill>
                  <a:schemeClr val="bg1"/>
                </a:solidFill>
              </a:rPr>
              <a:t>Jika</a:t>
            </a:r>
            <a:r>
              <a:rPr lang="en-US" sz="1600" i="1" dirty="0" smtClean="0">
                <a:solidFill>
                  <a:schemeClr val="bg1"/>
                </a:solidFill>
              </a:rPr>
              <a:t> </a:t>
            </a:r>
            <a:r>
              <a:rPr lang="en-US" sz="1600" i="1" dirty="0" err="1" smtClean="0">
                <a:solidFill>
                  <a:schemeClr val="bg1"/>
                </a:solidFill>
              </a:rPr>
              <a:t>tingkat</a:t>
            </a:r>
            <a:r>
              <a:rPr lang="en-US" sz="1600" i="1" dirty="0" smtClean="0">
                <a:solidFill>
                  <a:schemeClr val="bg1"/>
                </a:solidFill>
              </a:rPr>
              <a:t> </a:t>
            </a:r>
            <a:r>
              <a:rPr lang="en-US" sz="1600" i="1" dirty="0" err="1" smtClean="0">
                <a:solidFill>
                  <a:schemeClr val="bg1"/>
                </a:solidFill>
              </a:rPr>
              <a:t>inflasi</a:t>
            </a:r>
            <a:r>
              <a:rPr lang="en-US" sz="1600" i="1" dirty="0" smtClean="0">
                <a:solidFill>
                  <a:schemeClr val="bg1"/>
                </a:solidFill>
              </a:rPr>
              <a:t> </a:t>
            </a:r>
            <a:r>
              <a:rPr lang="en-US" sz="1600" i="1" dirty="0" err="1" smtClean="0">
                <a:solidFill>
                  <a:schemeClr val="bg1"/>
                </a:solidFill>
              </a:rPr>
              <a:t>aktual</a:t>
            </a:r>
            <a:r>
              <a:rPr lang="en-US" sz="1600" i="1" dirty="0" smtClean="0">
                <a:solidFill>
                  <a:schemeClr val="bg1"/>
                </a:solidFill>
              </a:rPr>
              <a:t> </a:t>
            </a:r>
            <a:r>
              <a:rPr lang="en-US" sz="1600" i="1" dirty="0" err="1" smtClean="0">
                <a:solidFill>
                  <a:schemeClr val="bg1"/>
                </a:solidFill>
              </a:rPr>
              <a:t>juga</a:t>
            </a:r>
            <a:r>
              <a:rPr lang="en-US" sz="1600" i="1" dirty="0" smtClean="0">
                <a:solidFill>
                  <a:schemeClr val="bg1"/>
                </a:solidFill>
              </a:rPr>
              <a:t> </a:t>
            </a:r>
            <a:r>
              <a:rPr lang="en-US" sz="1600" i="1" dirty="0" err="1" smtClean="0">
                <a:solidFill>
                  <a:schemeClr val="bg1"/>
                </a:solidFill>
              </a:rPr>
              <a:t>turun</a:t>
            </a:r>
            <a:r>
              <a:rPr lang="en-US" sz="1600" i="1" dirty="0" smtClean="0">
                <a:solidFill>
                  <a:schemeClr val="bg1"/>
                </a:solidFill>
              </a:rPr>
              <a:t> </a:t>
            </a:r>
            <a:r>
              <a:rPr lang="en-US" sz="1600" i="1" dirty="0" err="1" smtClean="0">
                <a:solidFill>
                  <a:schemeClr val="bg1"/>
                </a:solidFill>
              </a:rPr>
              <a:t>dari</a:t>
            </a:r>
            <a:r>
              <a:rPr lang="en-US" sz="1600" i="1" dirty="0" smtClean="0">
                <a:solidFill>
                  <a:schemeClr val="bg1"/>
                </a:solidFill>
              </a:rPr>
              <a:t> 10% </a:t>
            </a:r>
            <a:r>
              <a:rPr lang="en-US" sz="1600" i="1" dirty="0" err="1" smtClean="0">
                <a:solidFill>
                  <a:schemeClr val="bg1"/>
                </a:solidFill>
              </a:rPr>
              <a:t>menjadi</a:t>
            </a:r>
            <a:r>
              <a:rPr lang="en-US" sz="1600" i="1" dirty="0" smtClean="0">
                <a:solidFill>
                  <a:schemeClr val="bg1"/>
                </a:solidFill>
              </a:rPr>
              <a:t> 6%, </a:t>
            </a:r>
            <a:r>
              <a:rPr lang="en-US" sz="1600" i="1" dirty="0" err="1" smtClean="0">
                <a:solidFill>
                  <a:schemeClr val="bg1"/>
                </a:solidFill>
              </a:rPr>
              <a:t>adalah</a:t>
            </a:r>
            <a:r>
              <a:rPr lang="en-US" sz="1600" i="1" dirty="0" smtClean="0">
                <a:solidFill>
                  <a:schemeClr val="bg1"/>
                </a:solidFill>
              </a:rPr>
              <a:t> </a:t>
            </a:r>
            <a:r>
              <a:rPr lang="en-US" sz="1600" i="1" dirty="0" err="1" smtClean="0">
                <a:solidFill>
                  <a:schemeClr val="bg1"/>
                </a:solidFill>
              </a:rPr>
              <a:t>pergerakan</a:t>
            </a:r>
            <a:r>
              <a:rPr lang="en-US" sz="1600" i="1" dirty="0" smtClean="0">
                <a:solidFill>
                  <a:schemeClr val="bg1"/>
                </a:solidFill>
              </a:rPr>
              <a:t> </a:t>
            </a:r>
            <a:r>
              <a:rPr lang="en-US" sz="1600" i="1" dirty="0" err="1" smtClean="0">
                <a:solidFill>
                  <a:schemeClr val="bg1"/>
                </a:solidFill>
              </a:rPr>
              <a:t>turun</a:t>
            </a:r>
            <a:r>
              <a:rPr lang="en-US" sz="1600" i="1" dirty="0" smtClean="0">
                <a:solidFill>
                  <a:schemeClr val="bg1"/>
                </a:solidFill>
              </a:rPr>
              <a:t> LRPC </a:t>
            </a:r>
            <a:r>
              <a:rPr lang="en-US" sz="1600" i="1" dirty="0" err="1" smtClean="0">
                <a:solidFill>
                  <a:schemeClr val="bg1"/>
                </a:solidFill>
              </a:rPr>
              <a:t>dari</a:t>
            </a:r>
            <a:r>
              <a:rPr lang="en-US" sz="1600" i="1" dirty="0" smtClean="0">
                <a:solidFill>
                  <a:schemeClr val="bg1"/>
                </a:solidFill>
              </a:rPr>
              <a:t> </a:t>
            </a:r>
            <a:r>
              <a:rPr lang="en-US" sz="1600" i="1" dirty="0" err="1" smtClean="0">
                <a:solidFill>
                  <a:schemeClr val="bg1"/>
                </a:solidFill>
              </a:rPr>
              <a:t>titik</a:t>
            </a:r>
            <a:r>
              <a:rPr lang="en-US" sz="1600" i="1" dirty="0" smtClean="0">
                <a:solidFill>
                  <a:schemeClr val="bg1"/>
                </a:solidFill>
              </a:rPr>
              <a:t> A </a:t>
            </a:r>
            <a:r>
              <a:rPr lang="en-US" sz="1600" i="1" dirty="0" err="1" smtClean="0">
                <a:solidFill>
                  <a:schemeClr val="bg1"/>
                </a:solidFill>
              </a:rPr>
              <a:t>ke</a:t>
            </a:r>
            <a:r>
              <a:rPr lang="en-US" sz="1600" i="1" dirty="0" smtClean="0">
                <a:solidFill>
                  <a:schemeClr val="bg1"/>
                </a:solidFill>
              </a:rPr>
              <a:t> </a:t>
            </a:r>
            <a:r>
              <a:rPr lang="en-US" sz="1600" i="1" dirty="0" err="1" smtClean="0">
                <a:solidFill>
                  <a:schemeClr val="bg1"/>
                </a:solidFill>
              </a:rPr>
              <a:t>titik</a:t>
            </a:r>
            <a:r>
              <a:rPr lang="en-US" sz="1600" i="1" dirty="0" smtClean="0">
                <a:solidFill>
                  <a:schemeClr val="bg1"/>
                </a:solidFill>
              </a:rPr>
              <a:t> D.</a:t>
            </a:r>
          </a:p>
          <a:p>
            <a:pPr marL="285750" indent="-285750" algn="just">
              <a:buFont typeface="Arial" pitchFamily="34" charset="0"/>
              <a:buChar char="•"/>
            </a:pPr>
            <a:r>
              <a:rPr lang="en-US" sz="1600" i="1" dirty="0" err="1" smtClean="0">
                <a:solidFill>
                  <a:schemeClr val="bg1"/>
                </a:solidFill>
              </a:rPr>
              <a:t>Penambahan</a:t>
            </a:r>
            <a:r>
              <a:rPr lang="en-US" sz="1600" i="1" dirty="0" smtClean="0">
                <a:solidFill>
                  <a:schemeClr val="bg1"/>
                </a:solidFill>
              </a:rPr>
              <a:t> </a:t>
            </a:r>
            <a:r>
              <a:rPr lang="en-US" sz="1600" i="1" dirty="0" err="1" smtClean="0">
                <a:solidFill>
                  <a:schemeClr val="bg1"/>
                </a:solidFill>
              </a:rPr>
              <a:t>pada</a:t>
            </a:r>
            <a:r>
              <a:rPr lang="en-US" sz="1600" i="1" dirty="0" smtClean="0">
                <a:solidFill>
                  <a:schemeClr val="bg1"/>
                </a:solidFill>
              </a:rPr>
              <a:t> </a:t>
            </a:r>
            <a:r>
              <a:rPr lang="en-US" sz="1600" i="1" dirty="0" err="1" smtClean="0">
                <a:solidFill>
                  <a:schemeClr val="bg1"/>
                </a:solidFill>
              </a:rPr>
              <a:t>tingkat</a:t>
            </a:r>
            <a:r>
              <a:rPr lang="en-US" sz="1600" i="1" dirty="0" smtClean="0">
                <a:solidFill>
                  <a:schemeClr val="bg1"/>
                </a:solidFill>
              </a:rPr>
              <a:t> </a:t>
            </a:r>
            <a:r>
              <a:rPr lang="en-US" sz="1600" i="1" dirty="0" err="1" smtClean="0">
                <a:solidFill>
                  <a:schemeClr val="bg1"/>
                </a:solidFill>
              </a:rPr>
              <a:t>inflasi</a:t>
            </a:r>
            <a:r>
              <a:rPr lang="en-US" sz="1600" i="1" dirty="0" smtClean="0">
                <a:solidFill>
                  <a:schemeClr val="bg1"/>
                </a:solidFill>
              </a:rPr>
              <a:t> yang </a:t>
            </a:r>
            <a:r>
              <a:rPr lang="en-US" sz="1600" i="1" dirty="0" err="1" smtClean="0">
                <a:solidFill>
                  <a:schemeClr val="bg1"/>
                </a:solidFill>
              </a:rPr>
              <a:t>diharapkan</a:t>
            </a:r>
            <a:r>
              <a:rPr lang="en-US" sz="1600" i="1" dirty="0" smtClean="0">
                <a:solidFill>
                  <a:schemeClr val="bg1"/>
                </a:solidFill>
              </a:rPr>
              <a:t> </a:t>
            </a:r>
            <a:r>
              <a:rPr lang="en-US" sz="1600" i="1" dirty="0" err="1" smtClean="0">
                <a:solidFill>
                  <a:schemeClr val="bg1"/>
                </a:solidFill>
              </a:rPr>
              <a:t>membuat</a:t>
            </a:r>
            <a:r>
              <a:rPr lang="en-US" sz="1600" i="1" dirty="0" smtClean="0">
                <a:solidFill>
                  <a:schemeClr val="bg1"/>
                </a:solidFill>
              </a:rPr>
              <a:t> </a:t>
            </a:r>
            <a:r>
              <a:rPr lang="en-US" sz="1600" i="1" dirty="0" err="1" smtClean="0">
                <a:solidFill>
                  <a:schemeClr val="bg1"/>
                </a:solidFill>
              </a:rPr>
              <a:t>pengaruh</a:t>
            </a:r>
            <a:r>
              <a:rPr lang="en-US" sz="1600" i="1" dirty="0" smtClean="0">
                <a:solidFill>
                  <a:schemeClr val="bg1"/>
                </a:solidFill>
              </a:rPr>
              <a:t> yang </a:t>
            </a:r>
            <a:r>
              <a:rPr lang="en-US" sz="1600" i="1" dirty="0" err="1" smtClean="0">
                <a:solidFill>
                  <a:schemeClr val="bg1"/>
                </a:solidFill>
              </a:rPr>
              <a:t>berlawanan</a:t>
            </a:r>
            <a:r>
              <a:rPr lang="en-US" sz="1600" i="1" dirty="0" smtClean="0">
                <a:solidFill>
                  <a:schemeClr val="bg1"/>
                </a:solidFill>
              </a:rPr>
              <a:t> </a:t>
            </a:r>
            <a:r>
              <a:rPr lang="en-US" sz="1600" i="1" dirty="0" err="1" smtClean="0">
                <a:solidFill>
                  <a:schemeClr val="bg1"/>
                </a:solidFill>
              </a:rPr>
              <a:t>seperti</a:t>
            </a:r>
            <a:r>
              <a:rPr lang="en-US" sz="1600" i="1" dirty="0" smtClean="0">
                <a:solidFill>
                  <a:schemeClr val="bg1"/>
                </a:solidFill>
              </a:rPr>
              <a:t> </a:t>
            </a:r>
            <a:r>
              <a:rPr lang="en-US" sz="1600" i="1" dirty="0" err="1" smtClean="0">
                <a:solidFill>
                  <a:schemeClr val="bg1"/>
                </a:solidFill>
              </a:rPr>
              <a:t>tersaji</a:t>
            </a:r>
            <a:r>
              <a:rPr lang="en-US" sz="1600" i="1" dirty="0" smtClean="0">
                <a:solidFill>
                  <a:schemeClr val="bg1"/>
                </a:solidFill>
              </a:rPr>
              <a:t> </a:t>
            </a:r>
            <a:r>
              <a:rPr lang="en-US" sz="1600" i="1" dirty="0" err="1" smtClean="0">
                <a:solidFill>
                  <a:schemeClr val="bg1"/>
                </a:solidFill>
              </a:rPr>
              <a:t>dalam</a:t>
            </a:r>
            <a:r>
              <a:rPr lang="en-US" sz="1600" i="1" dirty="0" smtClean="0">
                <a:solidFill>
                  <a:schemeClr val="bg1"/>
                </a:solidFill>
              </a:rPr>
              <a:t> </a:t>
            </a:r>
            <a:r>
              <a:rPr lang="en-US" sz="1600" i="1" dirty="0" err="1" smtClean="0">
                <a:solidFill>
                  <a:schemeClr val="bg1"/>
                </a:solidFill>
              </a:rPr>
              <a:t>kurva</a:t>
            </a:r>
            <a:endParaRPr lang="en-US" sz="1600" i="1" dirty="0" smtClean="0">
              <a:solidFill>
                <a:schemeClr val="bg1"/>
              </a:solidFill>
            </a:endParaRPr>
          </a:p>
          <a:p>
            <a:pPr marL="285750" indent="-285750" algn="just">
              <a:buFont typeface="Arial" pitchFamily="34" charset="0"/>
              <a:buChar char="•"/>
            </a:pPr>
            <a:r>
              <a:rPr lang="en-US" sz="1600" i="1" dirty="0" err="1" smtClean="0">
                <a:solidFill>
                  <a:schemeClr val="bg1"/>
                </a:solidFill>
              </a:rPr>
              <a:t>Sumber</a:t>
            </a:r>
            <a:r>
              <a:rPr lang="en-US" sz="1600" i="1" dirty="0" smtClean="0">
                <a:solidFill>
                  <a:schemeClr val="bg1"/>
                </a:solidFill>
              </a:rPr>
              <a:t> lain yang </a:t>
            </a:r>
            <a:r>
              <a:rPr lang="en-US" sz="1600" i="1" dirty="0" err="1" smtClean="0">
                <a:solidFill>
                  <a:schemeClr val="bg1"/>
                </a:solidFill>
              </a:rPr>
              <a:t>mengubah</a:t>
            </a:r>
            <a:r>
              <a:rPr lang="en-US" sz="1600" i="1" dirty="0" smtClean="0">
                <a:solidFill>
                  <a:schemeClr val="bg1"/>
                </a:solidFill>
              </a:rPr>
              <a:t> </a:t>
            </a:r>
            <a:r>
              <a:rPr lang="en-US" sz="1600" i="1" dirty="0" err="1" smtClean="0">
                <a:solidFill>
                  <a:schemeClr val="bg1"/>
                </a:solidFill>
              </a:rPr>
              <a:t>kurva</a:t>
            </a:r>
            <a:r>
              <a:rPr lang="en-US" sz="1600" i="1" dirty="0" smtClean="0">
                <a:solidFill>
                  <a:schemeClr val="bg1"/>
                </a:solidFill>
              </a:rPr>
              <a:t> </a:t>
            </a:r>
            <a:r>
              <a:rPr lang="en-US" sz="1600" i="1" dirty="0" err="1" smtClean="0">
                <a:solidFill>
                  <a:schemeClr val="bg1"/>
                </a:solidFill>
              </a:rPr>
              <a:t>philips</a:t>
            </a:r>
            <a:r>
              <a:rPr lang="en-US" sz="1600" i="1" dirty="0" smtClean="0">
                <a:solidFill>
                  <a:schemeClr val="bg1"/>
                </a:solidFill>
              </a:rPr>
              <a:t> </a:t>
            </a:r>
            <a:r>
              <a:rPr lang="en-US" sz="1600" i="1" dirty="0" err="1" smtClean="0">
                <a:solidFill>
                  <a:schemeClr val="bg1"/>
                </a:solidFill>
              </a:rPr>
              <a:t>adalah</a:t>
            </a:r>
            <a:r>
              <a:rPr lang="en-US" sz="1600" i="1" dirty="0" smtClean="0">
                <a:solidFill>
                  <a:schemeClr val="bg1"/>
                </a:solidFill>
              </a:rPr>
              <a:t> </a:t>
            </a:r>
            <a:r>
              <a:rPr lang="en-US" sz="1600" i="1" dirty="0" err="1" smtClean="0">
                <a:solidFill>
                  <a:schemeClr val="bg1"/>
                </a:solidFill>
              </a:rPr>
              <a:t>perubahan</a:t>
            </a:r>
            <a:r>
              <a:rPr lang="en-US" sz="1600" i="1" dirty="0" smtClean="0">
                <a:solidFill>
                  <a:schemeClr val="bg1"/>
                </a:solidFill>
              </a:rPr>
              <a:t> </a:t>
            </a:r>
            <a:r>
              <a:rPr lang="en-US" sz="1600" i="1" dirty="0" err="1" smtClean="0">
                <a:solidFill>
                  <a:schemeClr val="bg1"/>
                </a:solidFill>
              </a:rPr>
              <a:t>pada</a:t>
            </a:r>
            <a:r>
              <a:rPr lang="en-US" sz="1600" i="1" dirty="0" smtClean="0">
                <a:solidFill>
                  <a:schemeClr val="bg1"/>
                </a:solidFill>
              </a:rPr>
              <a:t> </a:t>
            </a:r>
            <a:r>
              <a:rPr lang="en-US" sz="1600" i="1" dirty="0" err="1" smtClean="0">
                <a:solidFill>
                  <a:schemeClr val="bg1"/>
                </a:solidFill>
              </a:rPr>
              <a:t>tingkat</a:t>
            </a:r>
            <a:r>
              <a:rPr lang="en-US" sz="1600" i="1" dirty="0" smtClean="0">
                <a:solidFill>
                  <a:schemeClr val="bg1"/>
                </a:solidFill>
              </a:rPr>
              <a:t> </a:t>
            </a:r>
            <a:r>
              <a:rPr lang="en-US" sz="1600" i="1" dirty="0" err="1" smtClean="0">
                <a:solidFill>
                  <a:schemeClr val="bg1"/>
                </a:solidFill>
              </a:rPr>
              <a:t>pengangguran</a:t>
            </a:r>
            <a:r>
              <a:rPr lang="en-US" sz="1600" i="1" dirty="0" smtClean="0">
                <a:solidFill>
                  <a:schemeClr val="bg1"/>
                </a:solidFill>
              </a:rPr>
              <a:t> </a:t>
            </a:r>
            <a:r>
              <a:rPr lang="en-US" sz="1600" i="1" dirty="0" err="1" smtClean="0">
                <a:solidFill>
                  <a:schemeClr val="bg1"/>
                </a:solidFill>
              </a:rPr>
              <a:t>alamiah</a:t>
            </a:r>
            <a:endParaRPr lang="en-US" sz="1600" i="1" dirty="0" smtClean="0">
              <a:solidFill>
                <a:schemeClr val="bg1"/>
              </a:solidFill>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151879" y="921758"/>
            <a:ext cx="3581921" cy="2869192"/>
          </a:xfrm>
          <a:prstGeom prst="rect">
            <a:avLst/>
          </a:prstGeom>
          <a:ln w="28575">
            <a:solidFill>
              <a:srgbClr val="DB6363"/>
            </a:solidFill>
            <a:prstDash val="solid"/>
          </a:ln>
        </p:spPr>
      </p:pic>
      <p:sp>
        <p:nvSpPr>
          <p:cNvPr id="5" name="Google Shape;255;p35"/>
          <p:cNvSpPr/>
          <p:nvPr/>
        </p:nvSpPr>
        <p:spPr>
          <a:xfrm rot="21217888">
            <a:off x="1461474" y="578791"/>
            <a:ext cx="1188862" cy="48475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accent2">
              <a:lumMod val="40000"/>
              <a:lumOff val="60000"/>
            </a:schemeClr>
          </a:solidFill>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6" name="Rectangle 2"/>
          <p:cNvSpPr>
            <a:spLocks noChangeArrowheads="1"/>
          </p:cNvSpPr>
          <p:nvPr/>
        </p:nvSpPr>
        <p:spPr bwMode="auto">
          <a:xfrm>
            <a:off x="151879" y="4773386"/>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extLst>
      <p:ext uri="{BB962C8B-B14F-4D97-AF65-F5344CB8AC3E}">
        <p14:creationId xmlns:p14="http://schemas.microsoft.com/office/powerpoint/2010/main" val="38260706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5000" b="-75000"/>
          </a:stretch>
        </a:blip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533400" y="4781550"/>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38150"/>
            <a:ext cx="6324600" cy="408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843471">
            <a:off x="5101710" y="3912106"/>
            <a:ext cx="3313968" cy="991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2612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6000" b="-126000"/>
          </a:stretch>
        </a:blipFill>
        <a:effectLst/>
      </p:bgPr>
    </p:bg>
    <p:spTree>
      <p:nvGrpSpPr>
        <p:cNvPr id="1" name=""/>
        <p:cNvGrpSpPr/>
        <p:nvPr/>
      </p:nvGrpSpPr>
      <p:grpSpPr>
        <a:xfrm>
          <a:off x="0" y="0"/>
          <a:ext cx="0" cy="0"/>
          <a:chOff x="0" y="0"/>
          <a:chExt cx="0" cy="0"/>
        </a:xfrm>
      </p:grpSpPr>
      <p:sp>
        <p:nvSpPr>
          <p:cNvPr id="2" name="TextBox 1"/>
          <p:cNvSpPr txBox="1"/>
          <p:nvPr/>
        </p:nvSpPr>
        <p:spPr>
          <a:xfrm>
            <a:off x="1219200" y="458033"/>
            <a:ext cx="7467600" cy="452431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9050">
            <a:solidFill>
              <a:schemeClr val="tx1"/>
            </a:solidFill>
            <a:prstDash val="dash"/>
          </a:ln>
        </p:spPr>
        <p:txBody>
          <a:bodyPr wrap="square" rtlCol="0">
            <a:spAutoFit/>
          </a:bodyPr>
          <a:lstStyle/>
          <a:p>
            <a:pPr lvl="0"/>
            <a:endParaRPr lang="en-US" b="1" dirty="0"/>
          </a:p>
          <a:p>
            <a:pPr algn="just"/>
            <a:r>
              <a:rPr lang="en-ID" i="1" dirty="0" err="1">
                <a:solidFill>
                  <a:srgbClr val="FF0000"/>
                </a:solidFill>
              </a:rPr>
              <a:t>Kurva</a:t>
            </a:r>
            <a:r>
              <a:rPr lang="en-ID" i="1" dirty="0">
                <a:solidFill>
                  <a:srgbClr val="FF0000"/>
                </a:solidFill>
              </a:rPr>
              <a:t> Phillips </a:t>
            </a:r>
            <a:r>
              <a:rPr lang="en-ID" i="1" dirty="0" err="1">
                <a:solidFill>
                  <a:srgbClr val="FF0000"/>
                </a:solidFill>
              </a:rPr>
              <a:t>menunjukkan</a:t>
            </a:r>
            <a:r>
              <a:rPr lang="en-ID" i="1" dirty="0">
                <a:solidFill>
                  <a:srgbClr val="FF0000"/>
                </a:solidFill>
              </a:rPr>
              <a:t> </a:t>
            </a:r>
            <a:r>
              <a:rPr lang="en-ID" i="1" dirty="0" err="1">
                <a:solidFill>
                  <a:srgbClr val="FF0000"/>
                </a:solidFill>
              </a:rPr>
              <a:t>hubungan</a:t>
            </a:r>
            <a:r>
              <a:rPr lang="en-ID" i="1" dirty="0">
                <a:solidFill>
                  <a:srgbClr val="FF0000"/>
                </a:solidFill>
              </a:rPr>
              <a:t> </a:t>
            </a:r>
            <a:r>
              <a:rPr lang="en-ID" i="1" dirty="0" err="1">
                <a:solidFill>
                  <a:srgbClr val="FF0000"/>
                </a:solidFill>
              </a:rPr>
              <a:t>antara</a:t>
            </a:r>
            <a:r>
              <a:rPr lang="en-ID" i="1" dirty="0">
                <a:solidFill>
                  <a:srgbClr val="FF0000"/>
                </a:solidFill>
              </a:rPr>
              <a:t> </a:t>
            </a:r>
            <a:r>
              <a:rPr lang="en-ID" i="1" dirty="0" err="1">
                <a:solidFill>
                  <a:srgbClr val="FF0000"/>
                </a:solidFill>
              </a:rPr>
              <a:t>inflasi</a:t>
            </a:r>
            <a:r>
              <a:rPr lang="en-ID" i="1" dirty="0">
                <a:solidFill>
                  <a:srgbClr val="FF0000"/>
                </a:solidFill>
              </a:rPr>
              <a:t> </a:t>
            </a:r>
            <a:r>
              <a:rPr lang="en-ID" i="1" dirty="0" err="1">
                <a:solidFill>
                  <a:srgbClr val="FF0000"/>
                </a:solidFill>
              </a:rPr>
              <a:t>dengan</a:t>
            </a:r>
            <a:r>
              <a:rPr lang="en-ID" i="1" dirty="0">
                <a:solidFill>
                  <a:srgbClr val="FF0000"/>
                </a:solidFill>
              </a:rPr>
              <a:t> </a:t>
            </a:r>
            <a:r>
              <a:rPr lang="en-ID" i="1" dirty="0" err="1">
                <a:solidFill>
                  <a:srgbClr val="FF0000"/>
                </a:solidFill>
              </a:rPr>
              <a:t>pengangguran</a:t>
            </a:r>
            <a:r>
              <a:rPr lang="en-ID" i="1" dirty="0"/>
              <a:t>. </a:t>
            </a:r>
            <a:r>
              <a:rPr lang="en-ID" i="1" dirty="0" err="1"/>
              <a:t>Dalam</a:t>
            </a:r>
            <a:r>
              <a:rPr lang="en-ID" i="1" dirty="0"/>
              <a:t> </a:t>
            </a:r>
            <a:r>
              <a:rPr lang="en-ID" i="1" dirty="0" err="1"/>
              <a:t>jangka</a:t>
            </a:r>
            <a:r>
              <a:rPr lang="en-ID" i="1" dirty="0"/>
              <a:t> </a:t>
            </a:r>
            <a:r>
              <a:rPr lang="en-ID" i="1" dirty="0" err="1"/>
              <a:t>pendek</a:t>
            </a:r>
            <a:r>
              <a:rPr lang="en-ID" i="1" dirty="0"/>
              <a:t>, </a:t>
            </a:r>
            <a:r>
              <a:rPr lang="en-ID" i="1" dirty="0" err="1"/>
              <a:t>penurunan</a:t>
            </a:r>
            <a:r>
              <a:rPr lang="en-ID" i="1" dirty="0"/>
              <a:t> </a:t>
            </a:r>
            <a:r>
              <a:rPr lang="en-ID" i="1" dirty="0" err="1"/>
              <a:t>satu</a:t>
            </a:r>
            <a:r>
              <a:rPr lang="en-ID" i="1" dirty="0"/>
              <a:t> </a:t>
            </a:r>
            <a:r>
              <a:rPr lang="en-ID" i="1" dirty="0" err="1"/>
              <a:t>tingkat</a:t>
            </a:r>
            <a:r>
              <a:rPr lang="en-ID" i="1" dirty="0"/>
              <a:t> </a:t>
            </a:r>
            <a:r>
              <a:rPr lang="en-ID" i="1" dirty="0" err="1"/>
              <a:t>berarti</a:t>
            </a:r>
            <a:r>
              <a:rPr lang="en-ID" i="1" dirty="0"/>
              <a:t> </a:t>
            </a:r>
            <a:r>
              <a:rPr lang="en-ID" i="1" dirty="0" err="1"/>
              <a:t>menaikkan</a:t>
            </a:r>
            <a:r>
              <a:rPr lang="en-ID" i="1" dirty="0"/>
              <a:t> yang </a:t>
            </a:r>
            <a:r>
              <a:rPr lang="en-ID" i="1" dirty="0" err="1"/>
              <a:t>lainnya</a:t>
            </a:r>
            <a:r>
              <a:rPr lang="en-ID" i="1" dirty="0"/>
              <a:t>. </a:t>
            </a:r>
            <a:r>
              <a:rPr lang="en-ID" i="1" dirty="0" err="1"/>
              <a:t>Tetapi</a:t>
            </a:r>
            <a:r>
              <a:rPr lang="en-ID" i="1" dirty="0"/>
              <a:t> </a:t>
            </a:r>
            <a:r>
              <a:rPr lang="en-ID" b="1" i="1" dirty="0" err="1"/>
              <a:t>kurva</a:t>
            </a:r>
            <a:r>
              <a:rPr lang="en-ID" b="1" i="1" dirty="0"/>
              <a:t> Phillips </a:t>
            </a:r>
            <a:r>
              <a:rPr lang="en-ID" b="1" i="1" dirty="0" err="1"/>
              <a:t>jangka</a:t>
            </a:r>
            <a:r>
              <a:rPr lang="en-ID" b="1" i="1" dirty="0"/>
              <a:t> </a:t>
            </a:r>
            <a:r>
              <a:rPr lang="en-ID" b="1" i="1" dirty="0" err="1"/>
              <a:t>pendek</a:t>
            </a:r>
            <a:r>
              <a:rPr lang="en-ID" b="1" i="1" dirty="0"/>
              <a:t> </a:t>
            </a:r>
            <a:r>
              <a:rPr lang="en-ID" b="1" i="1" dirty="0" err="1"/>
              <a:t>cenderung</a:t>
            </a:r>
            <a:r>
              <a:rPr lang="en-ID" b="1" i="1" dirty="0"/>
              <a:t> </a:t>
            </a:r>
            <a:r>
              <a:rPr lang="en-ID" b="1" i="1" dirty="0" err="1"/>
              <a:t>bergeser</a:t>
            </a:r>
            <a:r>
              <a:rPr lang="en-ID" b="1" i="1" dirty="0"/>
              <a:t> </a:t>
            </a:r>
            <a:r>
              <a:rPr lang="en-ID" b="1" i="1" dirty="0" err="1"/>
              <a:t>terus</a:t>
            </a:r>
            <a:r>
              <a:rPr lang="en-ID" b="1" i="1" dirty="0"/>
              <a:t> </a:t>
            </a:r>
            <a:r>
              <a:rPr lang="en-ID" b="1" i="1" dirty="0" err="1"/>
              <a:t>selama</a:t>
            </a:r>
            <a:r>
              <a:rPr lang="en-ID" b="1" i="1" dirty="0"/>
              <a:t> </a:t>
            </a:r>
            <a:r>
              <a:rPr lang="en-ID" b="1" i="1" dirty="0" err="1"/>
              <a:t>inflasi</a:t>
            </a:r>
            <a:r>
              <a:rPr lang="en-ID" b="1" i="1" dirty="0"/>
              <a:t> yang </a:t>
            </a:r>
            <a:r>
              <a:rPr lang="en-ID" b="1" i="1" dirty="0" err="1"/>
              <a:t>diharapkan</a:t>
            </a:r>
            <a:r>
              <a:rPr lang="en-ID" b="1" i="1" dirty="0"/>
              <a:t> </a:t>
            </a:r>
            <a:r>
              <a:rPr lang="en-ID" b="1" i="1" dirty="0" err="1"/>
              <a:t>dan</a:t>
            </a:r>
            <a:r>
              <a:rPr lang="en-ID" b="1" i="1" dirty="0"/>
              <a:t> </a:t>
            </a:r>
            <a:r>
              <a:rPr lang="en-ID" b="1" i="1" dirty="0" err="1"/>
              <a:t>faktor</a:t>
            </a:r>
            <a:r>
              <a:rPr lang="en-ID" b="1" i="1" dirty="0"/>
              <a:t> </a:t>
            </a:r>
            <a:r>
              <a:rPr lang="en-ID" b="1" i="1" dirty="0" err="1"/>
              <a:t>lainnya</a:t>
            </a:r>
            <a:r>
              <a:rPr lang="en-ID" b="1" i="1" dirty="0"/>
              <a:t> </a:t>
            </a:r>
            <a:r>
              <a:rPr lang="en-ID" b="1" i="1" dirty="0" err="1"/>
              <a:t>berubah</a:t>
            </a:r>
            <a:r>
              <a:rPr lang="en-ID" i="1" dirty="0"/>
              <a:t>. </a:t>
            </a:r>
            <a:r>
              <a:rPr lang="en-ID" i="1" dirty="0" err="1"/>
              <a:t>Apabila</a:t>
            </a:r>
            <a:r>
              <a:rPr lang="en-ID" i="1" dirty="0"/>
              <a:t> </a:t>
            </a:r>
            <a:r>
              <a:rPr lang="en-ID" i="1" dirty="0" err="1"/>
              <a:t>pembuat</a:t>
            </a:r>
            <a:r>
              <a:rPr lang="en-ID" i="1" dirty="0"/>
              <a:t> </a:t>
            </a:r>
            <a:r>
              <a:rPr lang="en-ID" i="1" dirty="0" err="1"/>
              <a:t>kebijakan</a:t>
            </a:r>
            <a:r>
              <a:rPr lang="en-ID" i="1" dirty="0"/>
              <a:t> </a:t>
            </a:r>
            <a:r>
              <a:rPr lang="en-ID" i="1" dirty="0" err="1"/>
              <a:t>bermaksud</a:t>
            </a:r>
            <a:r>
              <a:rPr lang="en-ID" i="1" dirty="0"/>
              <a:t> </a:t>
            </a:r>
            <a:r>
              <a:rPr lang="en-ID" i="1" dirty="0" err="1"/>
              <a:t>menjaga</a:t>
            </a:r>
            <a:r>
              <a:rPr lang="en-ID" i="1" dirty="0"/>
              <a:t> </a:t>
            </a:r>
            <a:r>
              <a:rPr lang="en-ID" i="1" dirty="0" err="1"/>
              <a:t>pengangguran</a:t>
            </a:r>
            <a:r>
              <a:rPr lang="en-ID" i="1" dirty="0"/>
              <a:t> di </a:t>
            </a:r>
            <a:r>
              <a:rPr lang="en-ID" i="1" dirty="0" err="1"/>
              <a:t>bawah</a:t>
            </a:r>
            <a:r>
              <a:rPr lang="en-ID" b="1" i="1" dirty="0"/>
              <a:t> </a:t>
            </a:r>
            <a:r>
              <a:rPr lang="en-ID" b="1" i="1" dirty="0">
                <a:solidFill>
                  <a:srgbClr val="C00000"/>
                </a:solidFill>
              </a:rPr>
              <a:t>NAIRU </a:t>
            </a:r>
            <a:r>
              <a:rPr lang="en-ID" b="1" i="1" dirty="0"/>
              <a:t>– the nonaccelerating inflation rate of unemployment - </a:t>
            </a:r>
            <a:r>
              <a:rPr lang="en-ID" i="1" dirty="0"/>
              <a:t>, </a:t>
            </a:r>
            <a:r>
              <a:rPr lang="en-ID" i="1" dirty="0" err="1"/>
              <a:t>inflasi</a:t>
            </a:r>
            <a:r>
              <a:rPr lang="en-ID" i="1" dirty="0"/>
              <a:t> </a:t>
            </a:r>
            <a:r>
              <a:rPr lang="en-ID" i="1" dirty="0" err="1"/>
              <a:t>akan</a:t>
            </a:r>
            <a:r>
              <a:rPr lang="en-ID" i="1" dirty="0"/>
              <a:t> </a:t>
            </a:r>
            <a:r>
              <a:rPr lang="en-ID" i="1" dirty="0" err="1"/>
              <a:t>cenderung</a:t>
            </a:r>
            <a:r>
              <a:rPr lang="en-ID" i="1" dirty="0"/>
              <a:t> </a:t>
            </a:r>
            <a:r>
              <a:rPr lang="en-ID" i="1" dirty="0" err="1"/>
              <a:t>naik</a:t>
            </a:r>
            <a:r>
              <a:rPr lang="en-ID" i="1" dirty="0" smtClean="0"/>
              <a:t>.</a:t>
            </a:r>
          </a:p>
          <a:p>
            <a:pPr algn="just"/>
            <a:endParaRPr lang="en-US" i="1" dirty="0"/>
          </a:p>
          <a:p>
            <a:pPr algn="just"/>
            <a:r>
              <a:rPr lang="en-ID" i="1" dirty="0" err="1"/>
              <a:t>Teori</a:t>
            </a:r>
            <a:r>
              <a:rPr lang="en-ID" i="1" dirty="0"/>
              <a:t> </a:t>
            </a:r>
            <a:r>
              <a:rPr lang="en-ID" i="1" dirty="0" err="1"/>
              <a:t>inflasi</a:t>
            </a:r>
            <a:r>
              <a:rPr lang="en-ID" i="1" dirty="0"/>
              <a:t> modern </a:t>
            </a:r>
            <a:r>
              <a:rPr lang="en-ID" i="1" dirty="0" err="1"/>
              <a:t>berpijak</a:t>
            </a:r>
            <a:r>
              <a:rPr lang="en-ID" i="1" dirty="0"/>
              <a:t> </a:t>
            </a:r>
            <a:r>
              <a:rPr lang="en-ID" i="1" dirty="0" err="1"/>
              <a:t>pada</a:t>
            </a:r>
            <a:r>
              <a:rPr lang="en-ID" i="1" dirty="0"/>
              <a:t> </a:t>
            </a:r>
            <a:r>
              <a:rPr lang="en-ID" i="1" dirty="0" err="1"/>
              <a:t>konsep</a:t>
            </a:r>
            <a:r>
              <a:rPr lang="en-ID" i="1" dirty="0"/>
              <a:t> </a:t>
            </a:r>
            <a:r>
              <a:rPr lang="en-ID" b="1" i="1" dirty="0"/>
              <a:t>NAIRU, </a:t>
            </a:r>
            <a:r>
              <a:rPr lang="en-ID" b="1" i="1" dirty="0" err="1"/>
              <a:t>yaitu</a:t>
            </a:r>
            <a:r>
              <a:rPr lang="en-ID" b="1" i="1" dirty="0"/>
              <a:t> </a:t>
            </a:r>
            <a:r>
              <a:rPr lang="en-ID" b="1" i="1" dirty="0" err="1"/>
              <a:t>tingkat</a:t>
            </a:r>
            <a:r>
              <a:rPr lang="en-ID" b="1" i="1" dirty="0"/>
              <a:t> </a:t>
            </a:r>
            <a:r>
              <a:rPr lang="en-ID" b="1" i="1" dirty="0" err="1"/>
              <a:t>pengangguran</a:t>
            </a:r>
            <a:r>
              <a:rPr lang="en-ID" b="1" i="1" dirty="0"/>
              <a:t> </a:t>
            </a:r>
            <a:r>
              <a:rPr lang="en-ID" b="1" i="1" dirty="0" err="1"/>
              <a:t>terendah</a:t>
            </a:r>
            <a:r>
              <a:rPr lang="en-ID" b="1" i="1" dirty="0"/>
              <a:t> yang </a:t>
            </a:r>
            <a:r>
              <a:rPr lang="en-ID" b="1" i="1" dirty="0" err="1"/>
              <a:t>dapat</a:t>
            </a:r>
            <a:r>
              <a:rPr lang="en-ID" b="1" i="1" dirty="0"/>
              <a:t> </a:t>
            </a:r>
            <a:r>
              <a:rPr lang="en-ID" b="1" i="1" dirty="0" err="1"/>
              <a:t>dinikmati</a:t>
            </a:r>
            <a:r>
              <a:rPr lang="en-ID" b="1" i="1" dirty="0"/>
              <a:t> </a:t>
            </a:r>
            <a:r>
              <a:rPr lang="en-ID" b="1" i="1" dirty="0" err="1"/>
              <a:t>tanpa</a:t>
            </a:r>
            <a:r>
              <a:rPr lang="en-ID" b="1" i="1" dirty="0"/>
              <a:t> </a:t>
            </a:r>
            <a:r>
              <a:rPr lang="en-ID" b="1" i="1" dirty="0" err="1"/>
              <a:t>resiko</a:t>
            </a:r>
            <a:r>
              <a:rPr lang="en-ID" b="1" i="1" dirty="0"/>
              <a:t> </a:t>
            </a:r>
            <a:r>
              <a:rPr lang="en-ID" b="1" i="1" dirty="0" err="1"/>
              <a:t>kenaikan</a:t>
            </a:r>
            <a:r>
              <a:rPr lang="en-ID" b="1" i="1" dirty="0"/>
              <a:t> </a:t>
            </a:r>
            <a:r>
              <a:rPr lang="en-ID" b="1" i="1" dirty="0" err="1"/>
              <a:t>inflasi</a:t>
            </a:r>
            <a:r>
              <a:rPr lang="en-ID" i="1" dirty="0"/>
              <a:t>. Hal </a:t>
            </a:r>
            <a:r>
              <a:rPr lang="en-ID" i="1" dirty="0" err="1"/>
              <a:t>ini</a:t>
            </a:r>
            <a:r>
              <a:rPr lang="en-ID" i="1" dirty="0"/>
              <a:t> </a:t>
            </a:r>
            <a:r>
              <a:rPr lang="en-ID" i="1" dirty="0" err="1"/>
              <a:t>mewakili</a:t>
            </a:r>
            <a:r>
              <a:rPr lang="en-ID" i="1" dirty="0"/>
              <a:t> </a:t>
            </a:r>
            <a:r>
              <a:rPr lang="en-ID" i="1" dirty="0" err="1"/>
              <a:t>tingkat</a:t>
            </a:r>
            <a:r>
              <a:rPr lang="en-ID" i="1" dirty="0"/>
              <a:t> </a:t>
            </a:r>
            <a:r>
              <a:rPr lang="en-ID" i="1" dirty="0" err="1"/>
              <a:t>pengangguran</a:t>
            </a:r>
            <a:r>
              <a:rPr lang="en-ID" i="1" dirty="0"/>
              <a:t> </a:t>
            </a:r>
            <a:r>
              <a:rPr lang="en-ID" i="1" dirty="0" err="1"/>
              <a:t>dari</a:t>
            </a:r>
            <a:r>
              <a:rPr lang="en-ID" i="1" dirty="0"/>
              <a:t> </a:t>
            </a:r>
            <a:r>
              <a:rPr lang="en-ID" i="1" dirty="0" err="1"/>
              <a:t>sumber</a:t>
            </a:r>
            <a:r>
              <a:rPr lang="en-ID" i="1" dirty="0"/>
              <a:t> </a:t>
            </a:r>
            <a:r>
              <a:rPr lang="en-ID" i="1" dirty="0" err="1"/>
              <a:t>daya</a:t>
            </a:r>
            <a:r>
              <a:rPr lang="en-ID" i="1" dirty="0"/>
              <a:t> </a:t>
            </a:r>
            <a:r>
              <a:rPr lang="en-ID" i="1" dirty="0" err="1"/>
              <a:t>dimana</a:t>
            </a:r>
            <a:r>
              <a:rPr lang="en-ID" i="1" dirty="0"/>
              <a:t> </a:t>
            </a:r>
            <a:r>
              <a:rPr lang="en-ID" i="1" dirty="0" err="1"/>
              <a:t>pekerja</a:t>
            </a:r>
            <a:r>
              <a:rPr lang="en-ID" i="1" dirty="0"/>
              <a:t> </a:t>
            </a:r>
            <a:r>
              <a:rPr lang="en-ID" i="1" dirty="0" err="1"/>
              <a:t>dan</a:t>
            </a:r>
            <a:r>
              <a:rPr lang="en-ID" i="1" dirty="0"/>
              <a:t> </a:t>
            </a:r>
            <a:r>
              <a:rPr lang="en-ID" i="1" dirty="0" err="1"/>
              <a:t>produk</a:t>
            </a:r>
            <a:r>
              <a:rPr lang="en-ID" i="1" dirty="0"/>
              <a:t> </a:t>
            </a:r>
            <a:r>
              <a:rPr lang="en-ID" i="1" dirty="0" err="1"/>
              <a:t>pasar</a:t>
            </a:r>
            <a:r>
              <a:rPr lang="en-ID" i="1" dirty="0"/>
              <a:t> </a:t>
            </a:r>
            <a:r>
              <a:rPr lang="en-ID" i="1" dirty="0" err="1"/>
              <a:t>berada</a:t>
            </a:r>
            <a:r>
              <a:rPr lang="en-ID" i="1" dirty="0"/>
              <a:t> </a:t>
            </a:r>
            <a:r>
              <a:rPr lang="en-ID" i="1" dirty="0" err="1"/>
              <a:t>dalam</a:t>
            </a:r>
            <a:r>
              <a:rPr lang="en-ID" i="1" dirty="0"/>
              <a:t> </a:t>
            </a:r>
            <a:r>
              <a:rPr lang="en-ID" i="1" dirty="0" err="1"/>
              <a:t>keseimbangan</a:t>
            </a:r>
            <a:r>
              <a:rPr lang="en-ID" i="1" dirty="0"/>
              <a:t> </a:t>
            </a:r>
            <a:r>
              <a:rPr lang="en-ID" i="1" dirty="0" err="1"/>
              <a:t>inflasi</a:t>
            </a:r>
            <a:r>
              <a:rPr lang="en-ID" i="1" dirty="0"/>
              <a:t>. </a:t>
            </a:r>
            <a:r>
              <a:rPr lang="en-ID" i="1" dirty="0" err="1"/>
              <a:t>Berdasarkan</a:t>
            </a:r>
            <a:r>
              <a:rPr lang="en-ID" i="1" dirty="0"/>
              <a:t> </a:t>
            </a:r>
            <a:r>
              <a:rPr lang="en-ID" i="1" dirty="0" err="1"/>
              <a:t>teori</a:t>
            </a:r>
            <a:r>
              <a:rPr lang="en-ID" i="1" dirty="0"/>
              <a:t> NAIRU, </a:t>
            </a:r>
            <a:r>
              <a:rPr lang="en-ID" i="1" dirty="0" err="1"/>
              <a:t>tidak</a:t>
            </a:r>
            <a:r>
              <a:rPr lang="en-ID" i="1" dirty="0"/>
              <a:t> </a:t>
            </a:r>
            <a:r>
              <a:rPr lang="en-ID" i="1" dirty="0" err="1"/>
              <a:t>ada</a:t>
            </a:r>
            <a:r>
              <a:rPr lang="en-ID" i="1" dirty="0"/>
              <a:t> </a:t>
            </a:r>
            <a:r>
              <a:rPr lang="en-ID" i="1" dirty="0" err="1"/>
              <a:t>pertukaran</a:t>
            </a:r>
            <a:r>
              <a:rPr lang="en-ID" i="1" dirty="0"/>
              <a:t> </a:t>
            </a:r>
            <a:r>
              <a:rPr lang="en-ID" i="1" dirty="0" err="1"/>
              <a:t>permanen</a:t>
            </a:r>
            <a:r>
              <a:rPr lang="en-ID" i="1" dirty="0"/>
              <a:t> </a:t>
            </a:r>
            <a:r>
              <a:rPr lang="en-ID" i="1" dirty="0" err="1"/>
              <a:t>antara</a:t>
            </a:r>
            <a:r>
              <a:rPr lang="en-ID" i="1" dirty="0"/>
              <a:t> </a:t>
            </a:r>
            <a:r>
              <a:rPr lang="en-ID" i="1" dirty="0" err="1"/>
              <a:t>pengangguran</a:t>
            </a:r>
            <a:r>
              <a:rPr lang="en-ID" i="1" dirty="0"/>
              <a:t> </a:t>
            </a:r>
            <a:r>
              <a:rPr lang="en-ID" i="1" dirty="0" err="1"/>
              <a:t>dan</a:t>
            </a:r>
            <a:r>
              <a:rPr lang="en-ID" i="1" dirty="0"/>
              <a:t> </a:t>
            </a:r>
            <a:r>
              <a:rPr lang="en-ID" i="1" dirty="0" err="1"/>
              <a:t>inflasi</a:t>
            </a:r>
            <a:r>
              <a:rPr lang="en-ID" i="1" dirty="0"/>
              <a:t>, </a:t>
            </a:r>
            <a:r>
              <a:rPr lang="en-ID" i="1" dirty="0" err="1"/>
              <a:t>dan</a:t>
            </a:r>
            <a:r>
              <a:rPr lang="en-ID" i="1" dirty="0"/>
              <a:t> </a:t>
            </a:r>
            <a:r>
              <a:rPr lang="en-ID" i="1" dirty="0" err="1"/>
              <a:t>kurva</a:t>
            </a:r>
            <a:r>
              <a:rPr lang="en-ID" i="1" dirty="0"/>
              <a:t> Phillips </a:t>
            </a:r>
            <a:r>
              <a:rPr lang="en-ID" i="1" dirty="0" err="1"/>
              <a:t>jangka</a:t>
            </a:r>
            <a:r>
              <a:rPr lang="en-ID" i="1" dirty="0"/>
              <a:t> </a:t>
            </a:r>
            <a:r>
              <a:rPr lang="en-ID" i="1" dirty="0" err="1"/>
              <a:t>panjang</a:t>
            </a:r>
            <a:r>
              <a:rPr lang="en-ID" i="1" dirty="0"/>
              <a:t> </a:t>
            </a:r>
            <a:r>
              <a:rPr lang="en-ID" i="1" dirty="0" err="1"/>
              <a:t>adalah</a:t>
            </a:r>
            <a:r>
              <a:rPr lang="en-ID" i="1" dirty="0"/>
              <a:t> </a:t>
            </a:r>
            <a:r>
              <a:rPr lang="en-ID" i="1" dirty="0" err="1"/>
              <a:t>vertikal</a:t>
            </a:r>
            <a:r>
              <a:rPr lang="en-ID" i="1" dirty="0"/>
              <a:t>.</a:t>
            </a:r>
            <a:endParaRPr lang="en-US" i="1" dirty="0"/>
          </a:p>
          <a:p>
            <a:endParaRPr lang="en-US" dirty="0"/>
          </a:p>
        </p:txBody>
      </p:sp>
      <p:sp>
        <p:nvSpPr>
          <p:cNvPr id="3" name="TextBox 2"/>
          <p:cNvSpPr txBox="1"/>
          <p:nvPr/>
        </p:nvSpPr>
        <p:spPr>
          <a:xfrm>
            <a:off x="152400" y="181927"/>
            <a:ext cx="3429000" cy="408623"/>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p:spPr>
        <p:txBody>
          <a:bodyPr wrap="square" rtlCol="0">
            <a:spAutoFit/>
          </a:bodyPr>
          <a:lstStyle/>
          <a:p>
            <a:pPr lvl="0"/>
            <a:r>
              <a:rPr lang="en-US" b="1" dirty="0" smtClean="0">
                <a:latin typeface="Comic Sans MS" pitchFamily="66" charset="0"/>
              </a:rPr>
              <a:t>NAIRU </a:t>
            </a:r>
            <a:r>
              <a:rPr lang="en-US" b="1" dirty="0" err="1" smtClean="0">
                <a:latin typeface="Comic Sans MS" pitchFamily="66" charset="0"/>
              </a:rPr>
              <a:t>dan</a:t>
            </a:r>
            <a:r>
              <a:rPr lang="en-US" b="1" dirty="0" smtClean="0">
                <a:latin typeface="Comic Sans MS" pitchFamily="66" charset="0"/>
              </a:rPr>
              <a:t> </a:t>
            </a:r>
            <a:r>
              <a:rPr lang="en-US" b="1" dirty="0" err="1" smtClean="0">
                <a:latin typeface="Comic Sans MS" pitchFamily="66" charset="0"/>
              </a:rPr>
              <a:t>Dinamika</a:t>
            </a:r>
            <a:r>
              <a:rPr lang="en-US" b="1" dirty="0" smtClean="0">
                <a:latin typeface="Comic Sans MS" pitchFamily="66" charset="0"/>
              </a:rPr>
              <a:t> </a:t>
            </a:r>
            <a:r>
              <a:rPr lang="en-US" b="1" dirty="0" err="1" smtClean="0">
                <a:latin typeface="Comic Sans MS" pitchFamily="66" charset="0"/>
              </a:rPr>
              <a:t>Inflasi</a:t>
            </a:r>
            <a:endParaRPr lang="en-US" b="1" dirty="0">
              <a:latin typeface="Comic Sans MS" pitchFamily="66" charset="0"/>
            </a:endParaRPr>
          </a:p>
        </p:txBody>
      </p:sp>
      <p:sp>
        <p:nvSpPr>
          <p:cNvPr id="4" name="Google Shape;255;p35"/>
          <p:cNvSpPr/>
          <p:nvPr/>
        </p:nvSpPr>
        <p:spPr>
          <a:xfrm rot="13349807" flipV="1">
            <a:off x="7601525" y="263842"/>
            <a:ext cx="1481873" cy="680949"/>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rgbClr val="595959">
              <a:alpha val="26789"/>
            </a:srgb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5" name="Google Shape;255;p35"/>
          <p:cNvSpPr/>
          <p:nvPr/>
        </p:nvSpPr>
        <p:spPr>
          <a:xfrm rot="1347123">
            <a:off x="740737" y="4526642"/>
            <a:ext cx="1162263" cy="518379"/>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rgbClr val="595959">
              <a:alpha val="26789"/>
            </a:srgb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6" name="Rectangle 2"/>
          <p:cNvSpPr>
            <a:spLocks noChangeArrowheads="1"/>
          </p:cNvSpPr>
          <p:nvPr/>
        </p:nvSpPr>
        <p:spPr bwMode="auto">
          <a:xfrm>
            <a:off x="6896100" y="4781550"/>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extLst>
      <p:ext uri="{BB962C8B-B14F-4D97-AF65-F5344CB8AC3E}">
        <p14:creationId xmlns:p14="http://schemas.microsoft.com/office/powerpoint/2010/main" val="4200220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6000" b="-126000"/>
          </a:stretch>
        </a:blipFill>
        <a:effectLst/>
      </p:bgPr>
    </p:bg>
    <p:spTree>
      <p:nvGrpSpPr>
        <p:cNvPr id="1" name=""/>
        <p:cNvGrpSpPr/>
        <p:nvPr/>
      </p:nvGrpSpPr>
      <p:grpSpPr>
        <a:xfrm>
          <a:off x="0" y="0"/>
          <a:ext cx="0" cy="0"/>
          <a:chOff x="0" y="0"/>
          <a:chExt cx="0" cy="0"/>
        </a:xfrm>
      </p:grpSpPr>
      <p:sp>
        <p:nvSpPr>
          <p:cNvPr id="2" name="TextBox 1"/>
          <p:cNvSpPr txBox="1"/>
          <p:nvPr/>
        </p:nvSpPr>
        <p:spPr>
          <a:xfrm>
            <a:off x="3733800" y="551855"/>
            <a:ext cx="5334000" cy="4001095"/>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txBody>
          <a:bodyPr wrap="square" rtlCol="0">
            <a:spAutoFit/>
          </a:bodyPr>
          <a:lstStyle/>
          <a:p>
            <a:endParaRPr lang="en-ID" sz="1600" i="1" dirty="0" smtClean="0">
              <a:solidFill>
                <a:schemeClr val="bg1"/>
              </a:solidFill>
            </a:endParaRPr>
          </a:p>
          <a:p>
            <a:pPr algn="just"/>
            <a:r>
              <a:rPr lang="en-ID" sz="1400" b="1" i="1" dirty="0" err="1" smtClean="0">
                <a:solidFill>
                  <a:schemeClr val="bg1"/>
                </a:solidFill>
              </a:rPr>
              <a:t>Kurva</a:t>
            </a:r>
            <a:r>
              <a:rPr lang="en-ID" sz="1400" b="1" i="1" dirty="0" smtClean="0">
                <a:solidFill>
                  <a:schemeClr val="bg1"/>
                </a:solidFill>
              </a:rPr>
              <a:t> </a:t>
            </a:r>
            <a:r>
              <a:rPr lang="en-ID" sz="1400" b="1" i="1" dirty="0">
                <a:solidFill>
                  <a:schemeClr val="bg1"/>
                </a:solidFill>
              </a:rPr>
              <a:t>Phillips </a:t>
            </a:r>
            <a:r>
              <a:rPr lang="en-ID" sz="1400" b="1" i="1" dirty="0" err="1">
                <a:solidFill>
                  <a:schemeClr val="bg1"/>
                </a:solidFill>
              </a:rPr>
              <a:t>tidak</a:t>
            </a:r>
            <a:r>
              <a:rPr lang="en-ID" sz="1400" b="1" i="1" dirty="0">
                <a:solidFill>
                  <a:schemeClr val="bg1"/>
                </a:solidFill>
              </a:rPr>
              <a:t> </a:t>
            </a:r>
            <a:r>
              <a:rPr lang="en-ID" sz="1400" b="1" i="1" dirty="0" err="1">
                <a:solidFill>
                  <a:schemeClr val="bg1"/>
                </a:solidFill>
              </a:rPr>
              <a:t>berlaku</a:t>
            </a:r>
            <a:r>
              <a:rPr lang="en-ID" sz="1400" b="1" i="1" dirty="0">
                <a:solidFill>
                  <a:schemeClr val="bg1"/>
                </a:solidFill>
              </a:rPr>
              <a:t> di Indonesia</a:t>
            </a:r>
            <a:r>
              <a:rPr lang="en-ID" sz="1400" i="1" dirty="0">
                <a:solidFill>
                  <a:schemeClr val="bg1"/>
                </a:solidFill>
              </a:rPr>
              <a:t> </a:t>
            </a:r>
            <a:r>
              <a:rPr lang="en-ID" sz="1400" i="1" dirty="0" err="1">
                <a:solidFill>
                  <a:schemeClr val="bg1"/>
                </a:solidFill>
              </a:rPr>
              <a:t>karena</a:t>
            </a:r>
            <a:r>
              <a:rPr lang="en-ID" sz="1400" i="1" dirty="0">
                <a:solidFill>
                  <a:schemeClr val="bg1"/>
                </a:solidFill>
              </a:rPr>
              <a:t> </a:t>
            </a:r>
            <a:r>
              <a:rPr lang="en-ID" sz="1400" i="1" dirty="0" err="1">
                <a:solidFill>
                  <a:schemeClr val="bg1"/>
                </a:solidFill>
              </a:rPr>
              <a:t>inflasi</a:t>
            </a:r>
            <a:r>
              <a:rPr lang="en-ID" sz="1400" i="1" dirty="0">
                <a:solidFill>
                  <a:schemeClr val="bg1"/>
                </a:solidFill>
              </a:rPr>
              <a:t> di Indonesia </a:t>
            </a:r>
            <a:r>
              <a:rPr lang="en-ID" sz="1400" i="1" dirty="0" err="1">
                <a:solidFill>
                  <a:schemeClr val="bg1"/>
                </a:solidFill>
              </a:rPr>
              <a:t>tidak</a:t>
            </a:r>
            <a:r>
              <a:rPr lang="en-ID" sz="1400" i="1" dirty="0">
                <a:solidFill>
                  <a:schemeClr val="bg1"/>
                </a:solidFill>
              </a:rPr>
              <a:t> </a:t>
            </a:r>
            <a:r>
              <a:rPr lang="en-ID" sz="1400" i="1" dirty="0" err="1">
                <a:solidFill>
                  <a:schemeClr val="bg1"/>
                </a:solidFill>
              </a:rPr>
              <a:t>disebabkan</a:t>
            </a:r>
            <a:r>
              <a:rPr lang="en-ID" sz="1400" i="1" dirty="0">
                <a:solidFill>
                  <a:schemeClr val="bg1"/>
                </a:solidFill>
              </a:rPr>
              <a:t> </a:t>
            </a:r>
            <a:r>
              <a:rPr lang="en-ID" sz="1400" i="1" dirty="0" err="1">
                <a:solidFill>
                  <a:schemeClr val="bg1"/>
                </a:solidFill>
              </a:rPr>
              <a:t>oleh</a:t>
            </a:r>
            <a:r>
              <a:rPr lang="en-ID" sz="1400" i="1" dirty="0">
                <a:solidFill>
                  <a:schemeClr val="bg1"/>
                </a:solidFill>
              </a:rPr>
              <a:t> </a:t>
            </a:r>
            <a:r>
              <a:rPr lang="en-ID" sz="1400" i="1" dirty="0" err="1">
                <a:solidFill>
                  <a:schemeClr val="bg1"/>
                </a:solidFill>
              </a:rPr>
              <a:t>permintaan</a:t>
            </a:r>
            <a:r>
              <a:rPr lang="en-ID" sz="1400" i="1" dirty="0">
                <a:solidFill>
                  <a:schemeClr val="bg1"/>
                </a:solidFill>
              </a:rPr>
              <a:t> </a:t>
            </a:r>
            <a:r>
              <a:rPr lang="en-ID" sz="1400" i="1" dirty="0" err="1">
                <a:solidFill>
                  <a:schemeClr val="bg1"/>
                </a:solidFill>
              </a:rPr>
              <a:t>agregat</a:t>
            </a:r>
            <a:r>
              <a:rPr lang="en-ID" sz="1400" i="1" dirty="0">
                <a:solidFill>
                  <a:schemeClr val="bg1"/>
                </a:solidFill>
              </a:rPr>
              <a:t> </a:t>
            </a:r>
            <a:r>
              <a:rPr lang="en-ID" sz="1400" i="1" dirty="0" err="1">
                <a:solidFill>
                  <a:schemeClr val="bg1"/>
                </a:solidFill>
              </a:rPr>
              <a:t>melainkan</a:t>
            </a:r>
            <a:r>
              <a:rPr lang="en-ID" sz="1400" i="1" dirty="0">
                <a:solidFill>
                  <a:schemeClr val="bg1"/>
                </a:solidFill>
              </a:rPr>
              <a:t> </a:t>
            </a:r>
            <a:r>
              <a:rPr lang="en-ID" sz="1400" i="1" dirty="0" err="1">
                <a:solidFill>
                  <a:schemeClr val="bg1"/>
                </a:solidFill>
              </a:rPr>
              <a:t>kenaikan</a:t>
            </a:r>
            <a:r>
              <a:rPr lang="en-ID" sz="1400" i="1" dirty="0">
                <a:solidFill>
                  <a:schemeClr val="bg1"/>
                </a:solidFill>
              </a:rPr>
              <a:t> </a:t>
            </a:r>
            <a:r>
              <a:rPr lang="en-ID" sz="1400" i="1" dirty="0" err="1">
                <a:solidFill>
                  <a:schemeClr val="bg1"/>
                </a:solidFill>
              </a:rPr>
              <a:t>harga</a:t>
            </a:r>
            <a:r>
              <a:rPr lang="en-ID" sz="1400" i="1" dirty="0">
                <a:solidFill>
                  <a:schemeClr val="bg1"/>
                </a:solidFill>
              </a:rPr>
              <a:t>, </a:t>
            </a:r>
            <a:r>
              <a:rPr lang="en-ID" sz="1400" i="1" dirty="0" err="1">
                <a:solidFill>
                  <a:schemeClr val="bg1"/>
                </a:solidFill>
              </a:rPr>
              <a:t>misalnya</a:t>
            </a:r>
            <a:r>
              <a:rPr lang="en-ID" sz="1400" i="1" dirty="0">
                <a:solidFill>
                  <a:schemeClr val="bg1"/>
                </a:solidFill>
              </a:rPr>
              <a:t> </a:t>
            </a:r>
            <a:r>
              <a:rPr lang="en-ID" sz="1400" i="1" dirty="0" err="1">
                <a:solidFill>
                  <a:schemeClr val="bg1"/>
                </a:solidFill>
              </a:rPr>
              <a:t>akibat</a:t>
            </a:r>
            <a:r>
              <a:rPr lang="en-ID" sz="1400" i="1" dirty="0">
                <a:solidFill>
                  <a:schemeClr val="bg1"/>
                </a:solidFill>
              </a:rPr>
              <a:t> </a:t>
            </a:r>
            <a:r>
              <a:rPr lang="en-ID" sz="1400" i="1" dirty="0" err="1">
                <a:solidFill>
                  <a:schemeClr val="bg1"/>
                </a:solidFill>
              </a:rPr>
              <a:t>kenaikan</a:t>
            </a:r>
            <a:r>
              <a:rPr lang="en-ID" sz="1400" i="1" dirty="0">
                <a:solidFill>
                  <a:schemeClr val="bg1"/>
                </a:solidFill>
              </a:rPr>
              <a:t> </a:t>
            </a:r>
            <a:r>
              <a:rPr lang="en-ID" sz="1400" i="1" dirty="0" smtClean="0">
                <a:solidFill>
                  <a:schemeClr val="bg1"/>
                </a:solidFill>
              </a:rPr>
              <a:t>BBM.</a:t>
            </a:r>
          </a:p>
          <a:p>
            <a:pPr algn="just"/>
            <a:endParaRPr lang="en-ID" sz="1400" i="1" dirty="0">
              <a:solidFill>
                <a:schemeClr val="bg1"/>
              </a:solidFill>
            </a:endParaRPr>
          </a:p>
          <a:p>
            <a:pPr algn="just"/>
            <a:r>
              <a:rPr lang="en-ID" sz="1400" i="1" dirty="0" err="1" smtClean="0">
                <a:solidFill>
                  <a:schemeClr val="bg1"/>
                </a:solidFill>
              </a:rPr>
              <a:t>Selain</a:t>
            </a:r>
            <a:r>
              <a:rPr lang="en-ID" sz="1400" i="1" dirty="0" smtClean="0">
                <a:solidFill>
                  <a:schemeClr val="bg1"/>
                </a:solidFill>
              </a:rPr>
              <a:t> </a:t>
            </a:r>
            <a:r>
              <a:rPr lang="en-ID" sz="1400" i="1" dirty="0" err="1">
                <a:solidFill>
                  <a:schemeClr val="bg1"/>
                </a:solidFill>
              </a:rPr>
              <a:t>itu</a:t>
            </a:r>
            <a:r>
              <a:rPr lang="en-ID" sz="1400" i="1" dirty="0">
                <a:solidFill>
                  <a:schemeClr val="bg1"/>
                </a:solidFill>
              </a:rPr>
              <a:t> </a:t>
            </a:r>
            <a:r>
              <a:rPr lang="en-ID" sz="1400" i="1" dirty="0" err="1">
                <a:solidFill>
                  <a:schemeClr val="bg1"/>
                </a:solidFill>
              </a:rPr>
              <a:t>kebanyakan</a:t>
            </a:r>
            <a:r>
              <a:rPr lang="en-ID" sz="1400" i="1" dirty="0">
                <a:solidFill>
                  <a:schemeClr val="bg1"/>
                </a:solidFill>
              </a:rPr>
              <a:t> </a:t>
            </a:r>
            <a:r>
              <a:rPr lang="en-ID" sz="1400" i="1" dirty="0" err="1">
                <a:solidFill>
                  <a:schemeClr val="bg1"/>
                </a:solidFill>
              </a:rPr>
              <a:t>perusahaan</a:t>
            </a:r>
            <a:r>
              <a:rPr lang="en-ID" sz="1400" i="1" dirty="0">
                <a:solidFill>
                  <a:schemeClr val="bg1"/>
                </a:solidFill>
              </a:rPr>
              <a:t> di Indonesia </a:t>
            </a:r>
            <a:r>
              <a:rPr lang="en-ID" sz="1400" i="1" dirty="0" err="1">
                <a:solidFill>
                  <a:schemeClr val="bg1"/>
                </a:solidFill>
              </a:rPr>
              <a:t>menerapkan</a:t>
            </a:r>
            <a:r>
              <a:rPr lang="en-ID" sz="1400" i="1" dirty="0">
                <a:solidFill>
                  <a:schemeClr val="bg1"/>
                </a:solidFill>
              </a:rPr>
              <a:t> </a:t>
            </a:r>
            <a:r>
              <a:rPr lang="en-ID" sz="1400" i="1" dirty="0" err="1">
                <a:solidFill>
                  <a:schemeClr val="bg1"/>
                </a:solidFill>
              </a:rPr>
              <a:t>padat</a:t>
            </a:r>
            <a:r>
              <a:rPr lang="en-ID" sz="1400" i="1" dirty="0">
                <a:solidFill>
                  <a:schemeClr val="bg1"/>
                </a:solidFill>
              </a:rPr>
              <a:t> modal </a:t>
            </a:r>
            <a:r>
              <a:rPr lang="en-ID" sz="1400" i="1" dirty="0" err="1">
                <a:solidFill>
                  <a:schemeClr val="bg1"/>
                </a:solidFill>
              </a:rPr>
              <a:t>bukan</a:t>
            </a:r>
            <a:r>
              <a:rPr lang="en-ID" sz="1400" i="1" dirty="0">
                <a:solidFill>
                  <a:schemeClr val="bg1"/>
                </a:solidFill>
              </a:rPr>
              <a:t> </a:t>
            </a:r>
            <a:r>
              <a:rPr lang="en-ID" sz="1400" i="1" dirty="0" err="1">
                <a:solidFill>
                  <a:schemeClr val="bg1"/>
                </a:solidFill>
              </a:rPr>
              <a:t>padat</a:t>
            </a:r>
            <a:r>
              <a:rPr lang="en-ID" sz="1400" i="1" dirty="0">
                <a:solidFill>
                  <a:schemeClr val="bg1"/>
                </a:solidFill>
              </a:rPr>
              <a:t> </a:t>
            </a:r>
            <a:r>
              <a:rPr lang="en-ID" sz="1400" i="1" dirty="0" err="1">
                <a:solidFill>
                  <a:schemeClr val="bg1"/>
                </a:solidFill>
              </a:rPr>
              <a:t>karya</a:t>
            </a:r>
            <a:r>
              <a:rPr lang="en-ID" sz="1400" i="1" dirty="0">
                <a:solidFill>
                  <a:schemeClr val="bg1"/>
                </a:solidFill>
              </a:rPr>
              <a:t>, </a:t>
            </a:r>
            <a:r>
              <a:rPr lang="en-ID" sz="1400" i="1" dirty="0" err="1">
                <a:solidFill>
                  <a:schemeClr val="bg1"/>
                </a:solidFill>
              </a:rPr>
              <a:t>sehingga</a:t>
            </a:r>
            <a:r>
              <a:rPr lang="en-ID" sz="1400" i="1" dirty="0">
                <a:solidFill>
                  <a:schemeClr val="bg1"/>
                </a:solidFill>
              </a:rPr>
              <a:t> </a:t>
            </a:r>
            <a:r>
              <a:rPr lang="en-ID" sz="1400" i="1" dirty="0" err="1">
                <a:solidFill>
                  <a:schemeClr val="bg1"/>
                </a:solidFill>
              </a:rPr>
              <a:t>pertumbuhan</a:t>
            </a:r>
            <a:r>
              <a:rPr lang="en-ID" sz="1400" i="1" dirty="0">
                <a:solidFill>
                  <a:schemeClr val="bg1"/>
                </a:solidFill>
              </a:rPr>
              <a:t> </a:t>
            </a:r>
            <a:r>
              <a:rPr lang="en-ID" sz="1400" i="1" dirty="0" err="1">
                <a:solidFill>
                  <a:schemeClr val="bg1"/>
                </a:solidFill>
              </a:rPr>
              <a:t>lapangan</a:t>
            </a:r>
            <a:r>
              <a:rPr lang="en-ID" sz="1400" i="1" dirty="0">
                <a:solidFill>
                  <a:schemeClr val="bg1"/>
                </a:solidFill>
              </a:rPr>
              <a:t> </a:t>
            </a:r>
            <a:r>
              <a:rPr lang="en-ID" sz="1400" i="1" dirty="0" err="1">
                <a:solidFill>
                  <a:schemeClr val="bg1"/>
                </a:solidFill>
              </a:rPr>
              <a:t>kerja</a:t>
            </a:r>
            <a:r>
              <a:rPr lang="en-ID" sz="1400" i="1" dirty="0">
                <a:solidFill>
                  <a:schemeClr val="bg1"/>
                </a:solidFill>
              </a:rPr>
              <a:t> </a:t>
            </a:r>
            <a:r>
              <a:rPr lang="en-ID" sz="1400" i="1" dirty="0" err="1">
                <a:solidFill>
                  <a:schemeClr val="bg1"/>
                </a:solidFill>
              </a:rPr>
              <a:t>lebih</a:t>
            </a:r>
            <a:r>
              <a:rPr lang="en-ID" sz="1400" i="1" dirty="0">
                <a:solidFill>
                  <a:schemeClr val="bg1"/>
                </a:solidFill>
              </a:rPr>
              <a:t> </a:t>
            </a:r>
            <a:r>
              <a:rPr lang="en-ID" sz="1400" i="1" dirty="0" err="1">
                <a:solidFill>
                  <a:schemeClr val="bg1"/>
                </a:solidFill>
              </a:rPr>
              <a:t>kecil</a:t>
            </a:r>
            <a:r>
              <a:rPr lang="en-ID" sz="1400" i="1" dirty="0">
                <a:solidFill>
                  <a:schemeClr val="bg1"/>
                </a:solidFill>
              </a:rPr>
              <a:t> </a:t>
            </a:r>
            <a:r>
              <a:rPr lang="en-ID" sz="1400" i="1" dirty="0" err="1">
                <a:solidFill>
                  <a:schemeClr val="bg1"/>
                </a:solidFill>
              </a:rPr>
              <a:t>dibandingkan</a:t>
            </a:r>
            <a:r>
              <a:rPr lang="en-ID" sz="1400" i="1" dirty="0">
                <a:solidFill>
                  <a:schemeClr val="bg1"/>
                </a:solidFill>
              </a:rPr>
              <a:t> </a:t>
            </a:r>
            <a:r>
              <a:rPr lang="en-ID" sz="1400" i="1" dirty="0" err="1">
                <a:solidFill>
                  <a:schemeClr val="bg1"/>
                </a:solidFill>
              </a:rPr>
              <a:t>dengan</a:t>
            </a:r>
            <a:r>
              <a:rPr lang="en-ID" sz="1400" i="1" dirty="0">
                <a:solidFill>
                  <a:schemeClr val="bg1"/>
                </a:solidFill>
              </a:rPr>
              <a:t> </a:t>
            </a:r>
            <a:r>
              <a:rPr lang="en-ID" sz="1400" i="1" dirty="0" err="1">
                <a:solidFill>
                  <a:schemeClr val="bg1"/>
                </a:solidFill>
              </a:rPr>
              <a:t>pertumbuhan</a:t>
            </a:r>
            <a:r>
              <a:rPr lang="en-ID" sz="1400" i="1" dirty="0">
                <a:solidFill>
                  <a:schemeClr val="bg1"/>
                </a:solidFill>
              </a:rPr>
              <a:t> </a:t>
            </a:r>
            <a:r>
              <a:rPr lang="en-ID" sz="1400" i="1" dirty="0" err="1">
                <a:solidFill>
                  <a:schemeClr val="bg1"/>
                </a:solidFill>
              </a:rPr>
              <a:t>angkatan</a:t>
            </a:r>
            <a:r>
              <a:rPr lang="en-ID" sz="1400" i="1" dirty="0">
                <a:solidFill>
                  <a:schemeClr val="bg1"/>
                </a:solidFill>
              </a:rPr>
              <a:t> </a:t>
            </a:r>
            <a:r>
              <a:rPr lang="en-ID" sz="1400" i="1" dirty="0" err="1">
                <a:solidFill>
                  <a:schemeClr val="bg1"/>
                </a:solidFill>
              </a:rPr>
              <a:t>kerja</a:t>
            </a:r>
            <a:r>
              <a:rPr lang="en-ID" sz="1400" i="1" dirty="0">
                <a:solidFill>
                  <a:schemeClr val="bg1"/>
                </a:solidFill>
              </a:rPr>
              <a:t>. </a:t>
            </a:r>
            <a:r>
              <a:rPr lang="en-ID" sz="1400" i="1" dirty="0" err="1">
                <a:solidFill>
                  <a:schemeClr val="bg1"/>
                </a:solidFill>
              </a:rPr>
              <a:t>Suatu</a:t>
            </a:r>
            <a:r>
              <a:rPr lang="en-ID" sz="1400" i="1" dirty="0">
                <a:solidFill>
                  <a:schemeClr val="bg1"/>
                </a:solidFill>
              </a:rPr>
              <a:t> </a:t>
            </a:r>
            <a:r>
              <a:rPr lang="en-ID" sz="1400" i="1" dirty="0" err="1">
                <a:solidFill>
                  <a:schemeClr val="bg1"/>
                </a:solidFill>
              </a:rPr>
              <a:t>perekonomian</a:t>
            </a:r>
            <a:r>
              <a:rPr lang="en-ID" sz="1400" i="1" dirty="0">
                <a:solidFill>
                  <a:schemeClr val="bg1"/>
                </a:solidFill>
              </a:rPr>
              <a:t> </a:t>
            </a:r>
            <a:r>
              <a:rPr lang="en-ID" sz="1400" i="1" dirty="0" err="1">
                <a:solidFill>
                  <a:schemeClr val="bg1"/>
                </a:solidFill>
              </a:rPr>
              <a:t>negara</a:t>
            </a:r>
            <a:r>
              <a:rPr lang="en-ID" sz="1400" i="1" dirty="0">
                <a:solidFill>
                  <a:schemeClr val="bg1"/>
                </a:solidFill>
              </a:rPr>
              <a:t> </a:t>
            </a:r>
            <a:r>
              <a:rPr lang="en-ID" sz="1400" i="1" dirty="0" err="1">
                <a:solidFill>
                  <a:schemeClr val="bg1"/>
                </a:solidFill>
              </a:rPr>
              <a:t>dikatakan</a:t>
            </a:r>
            <a:r>
              <a:rPr lang="en-ID" sz="1400" i="1" dirty="0">
                <a:solidFill>
                  <a:schemeClr val="bg1"/>
                </a:solidFill>
              </a:rPr>
              <a:t> </a:t>
            </a:r>
            <a:r>
              <a:rPr lang="en-ID" sz="1400" i="1" dirty="0" err="1">
                <a:solidFill>
                  <a:schemeClr val="bg1"/>
                </a:solidFill>
              </a:rPr>
              <a:t>baik</a:t>
            </a:r>
            <a:r>
              <a:rPr lang="en-ID" sz="1400" i="1" dirty="0">
                <a:solidFill>
                  <a:schemeClr val="bg1"/>
                </a:solidFill>
              </a:rPr>
              <a:t> </a:t>
            </a:r>
            <a:r>
              <a:rPr lang="en-ID" sz="1400" i="1" dirty="0" err="1">
                <a:solidFill>
                  <a:schemeClr val="bg1"/>
                </a:solidFill>
              </a:rPr>
              <a:t>jika</a:t>
            </a:r>
            <a:r>
              <a:rPr lang="en-ID" sz="1400" i="1" dirty="0">
                <a:solidFill>
                  <a:schemeClr val="bg1"/>
                </a:solidFill>
              </a:rPr>
              <a:t> </a:t>
            </a:r>
            <a:r>
              <a:rPr lang="en-ID" sz="1400" i="1" dirty="0" err="1">
                <a:solidFill>
                  <a:schemeClr val="bg1"/>
                </a:solidFill>
              </a:rPr>
              <a:t>pada</a:t>
            </a:r>
            <a:r>
              <a:rPr lang="en-ID" sz="1400" i="1" dirty="0">
                <a:solidFill>
                  <a:schemeClr val="bg1"/>
                </a:solidFill>
              </a:rPr>
              <a:t> </a:t>
            </a:r>
            <a:r>
              <a:rPr lang="en-ID" sz="1400" i="1" dirty="0" err="1">
                <a:solidFill>
                  <a:schemeClr val="bg1"/>
                </a:solidFill>
              </a:rPr>
              <a:t>suatu</a:t>
            </a:r>
            <a:r>
              <a:rPr lang="en-ID" sz="1400" i="1" dirty="0">
                <a:solidFill>
                  <a:schemeClr val="bg1"/>
                </a:solidFill>
              </a:rPr>
              <a:t> </a:t>
            </a:r>
            <a:r>
              <a:rPr lang="en-ID" sz="1400" i="1" dirty="0" err="1">
                <a:solidFill>
                  <a:schemeClr val="bg1"/>
                </a:solidFill>
              </a:rPr>
              <a:t>ketika</a:t>
            </a:r>
            <a:r>
              <a:rPr lang="en-ID" sz="1400" i="1" dirty="0">
                <a:solidFill>
                  <a:schemeClr val="bg1"/>
                </a:solidFill>
              </a:rPr>
              <a:t> </a:t>
            </a:r>
            <a:r>
              <a:rPr lang="en-ID" sz="1400" i="1" dirty="0" err="1">
                <a:solidFill>
                  <a:schemeClr val="bg1"/>
                </a:solidFill>
              </a:rPr>
              <a:t>tingkat</a:t>
            </a:r>
            <a:r>
              <a:rPr lang="en-ID" sz="1400" i="1" dirty="0">
                <a:solidFill>
                  <a:schemeClr val="bg1"/>
                </a:solidFill>
              </a:rPr>
              <a:t> </a:t>
            </a:r>
            <a:r>
              <a:rPr lang="en-ID" sz="1400" i="1" dirty="0" err="1">
                <a:solidFill>
                  <a:schemeClr val="bg1"/>
                </a:solidFill>
              </a:rPr>
              <a:t>inflasi</a:t>
            </a:r>
            <a:r>
              <a:rPr lang="en-ID" sz="1400" i="1" dirty="0">
                <a:solidFill>
                  <a:schemeClr val="bg1"/>
                </a:solidFill>
              </a:rPr>
              <a:t> </a:t>
            </a:r>
            <a:r>
              <a:rPr lang="en-ID" sz="1400" i="1" dirty="0" err="1">
                <a:solidFill>
                  <a:schemeClr val="bg1"/>
                </a:solidFill>
              </a:rPr>
              <a:t>dan</a:t>
            </a:r>
            <a:r>
              <a:rPr lang="en-ID" sz="1400" i="1" dirty="0">
                <a:solidFill>
                  <a:schemeClr val="bg1"/>
                </a:solidFill>
              </a:rPr>
              <a:t> </a:t>
            </a:r>
            <a:r>
              <a:rPr lang="en-ID" sz="1400" i="1" dirty="0" err="1">
                <a:solidFill>
                  <a:schemeClr val="bg1"/>
                </a:solidFill>
              </a:rPr>
              <a:t>pengangguran</a:t>
            </a:r>
            <a:r>
              <a:rPr lang="en-ID" sz="1400" i="1" dirty="0">
                <a:solidFill>
                  <a:schemeClr val="bg1"/>
                </a:solidFill>
              </a:rPr>
              <a:t> yang </a:t>
            </a:r>
            <a:r>
              <a:rPr lang="en-ID" sz="1400" i="1" dirty="0" err="1">
                <a:solidFill>
                  <a:schemeClr val="bg1"/>
                </a:solidFill>
              </a:rPr>
              <a:t>terjadi</a:t>
            </a:r>
            <a:r>
              <a:rPr lang="en-ID" sz="1400" i="1" dirty="0">
                <a:solidFill>
                  <a:schemeClr val="bg1"/>
                </a:solidFill>
              </a:rPr>
              <a:t> </a:t>
            </a:r>
            <a:r>
              <a:rPr lang="en-ID" sz="1400" i="1" dirty="0" err="1">
                <a:solidFill>
                  <a:schemeClr val="bg1"/>
                </a:solidFill>
              </a:rPr>
              <a:t>lebih</a:t>
            </a:r>
            <a:r>
              <a:rPr lang="en-ID" sz="1400" i="1" dirty="0">
                <a:solidFill>
                  <a:schemeClr val="bg1"/>
                </a:solidFill>
              </a:rPr>
              <a:t> </a:t>
            </a:r>
            <a:r>
              <a:rPr lang="en-ID" sz="1400" i="1" dirty="0" err="1">
                <a:solidFill>
                  <a:schemeClr val="bg1"/>
                </a:solidFill>
              </a:rPr>
              <a:t>rendah</a:t>
            </a:r>
            <a:r>
              <a:rPr lang="en-ID" sz="1400" i="1" dirty="0">
                <a:solidFill>
                  <a:schemeClr val="bg1"/>
                </a:solidFill>
              </a:rPr>
              <a:t> </a:t>
            </a:r>
            <a:r>
              <a:rPr lang="en-ID" sz="1400" i="1" dirty="0" err="1">
                <a:solidFill>
                  <a:schemeClr val="bg1"/>
                </a:solidFill>
              </a:rPr>
              <a:t>dibanding</a:t>
            </a:r>
            <a:r>
              <a:rPr lang="en-ID" sz="1400" i="1" dirty="0">
                <a:solidFill>
                  <a:schemeClr val="bg1"/>
                </a:solidFill>
              </a:rPr>
              <a:t> </a:t>
            </a:r>
            <a:r>
              <a:rPr lang="en-ID" sz="1400" i="1" dirty="0" err="1">
                <a:solidFill>
                  <a:schemeClr val="bg1"/>
                </a:solidFill>
              </a:rPr>
              <a:t>tingkat</a:t>
            </a:r>
            <a:r>
              <a:rPr lang="en-ID" sz="1400" i="1" dirty="0">
                <a:solidFill>
                  <a:schemeClr val="bg1"/>
                </a:solidFill>
              </a:rPr>
              <a:t> </a:t>
            </a:r>
            <a:r>
              <a:rPr lang="en-ID" sz="1400" i="1" dirty="0" err="1">
                <a:solidFill>
                  <a:schemeClr val="bg1"/>
                </a:solidFill>
              </a:rPr>
              <a:t>pertumbuhan</a:t>
            </a:r>
            <a:r>
              <a:rPr lang="en-ID" sz="1400" i="1" dirty="0">
                <a:solidFill>
                  <a:schemeClr val="bg1"/>
                </a:solidFill>
              </a:rPr>
              <a:t> </a:t>
            </a:r>
            <a:r>
              <a:rPr lang="en-ID" sz="1400" i="1" dirty="0" err="1">
                <a:solidFill>
                  <a:schemeClr val="bg1"/>
                </a:solidFill>
              </a:rPr>
              <a:t>ekonomi</a:t>
            </a:r>
            <a:r>
              <a:rPr lang="en-ID" sz="1400" i="1" dirty="0">
                <a:solidFill>
                  <a:schemeClr val="bg1"/>
                </a:solidFill>
              </a:rPr>
              <a:t> yang </a:t>
            </a:r>
            <a:r>
              <a:rPr lang="en-ID" sz="1400" i="1" dirty="0" err="1">
                <a:solidFill>
                  <a:schemeClr val="bg1"/>
                </a:solidFill>
              </a:rPr>
              <a:t>dicapai</a:t>
            </a:r>
            <a:r>
              <a:rPr lang="en-ID" sz="1400" i="1" dirty="0">
                <a:solidFill>
                  <a:schemeClr val="bg1"/>
                </a:solidFill>
              </a:rPr>
              <a:t>. </a:t>
            </a:r>
            <a:endParaRPr lang="en-ID" sz="1400" i="1" dirty="0" smtClean="0">
              <a:solidFill>
                <a:schemeClr val="bg1"/>
              </a:solidFill>
            </a:endParaRPr>
          </a:p>
          <a:p>
            <a:pPr algn="just"/>
            <a:endParaRPr lang="en-ID" sz="1400" i="1" dirty="0" smtClean="0">
              <a:solidFill>
                <a:schemeClr val="bg1"/>
              </a:solidFill>
            </a:endParaRPr>
          </a:p>
          <a:p>
            <a:pPr algn="just"/>
            <a:r>
              <a:rPr lang="en-ID" sz="1400" i="1" dirty="0" err="1" smtClean="0">
                <a:solidFill>
                  <a:schemeClr val="bg1"/>
                </a:solidFill>
              </a:rPr>
              <a:t>Tujuan</a:t>
            </a:r>
            <a:r>
              <a:rPr lang="en-ID" sz="1400" i="1" dirty="0" smtClean="0">
                <a:solidFill>
                  <a:schemeClr val="bg1"/>
                </a:solidFill>
              </a:rPr>
              <a:t> </a:t>
            </a:r>
            <a:r>
              <a:rPr lang="en-ID" sz="1400" i="1" dirty="0" err="1">
                <a:solidFill>
                  <a:schemeClr val="bg1"/>
                </a:solidFill>
              </a:rPr>
              <a:t>utama</a:t>
            </a:r>
            <a:r>
              <a:rPr lang="en-ID" sz="1400" i="1" dirty="0">
                <a:solidFill>
                  <a:schemeClr val="bg1"/>
                </a:solidFill>
              </a:rPr>
              <a:t> </a:t>
            </a:r>
            <a:r>
              <a:rPr lang="en-ID" sz="1400" i="1" dirty="0" err="1">
                <a:solidFill>
                  <a:schemeClr val="bg1"/>
                </a:solidFill>
              </a:rPr>
              <a:t>dari</a:t>
            </a:r>
            <a:r>
              <a:rPr lang="en-ID" sz="1400" i="1" dirty="0">
                <a:solidFill>
                  <a:schemeClr val="bg1"/>
                </a:solidFill>
              </a:rPr>
              <a:t> </a:t>
            </a:r>
            <a:r>
              <a:rPr lang="en-ID" sz="1400" i="1" dirty="0" err="1">
                <a:solidFill>
                  <a:schemeClr val="bg1"/>
                </a:solidFill>
              </a:rPr>
              <a:t>kebijakan</a:t>
            </a:r>
            <a:r>
              <a:rPr lang="en-ID" sz="1400" i="1" dirty="0">
                <a:solidFill>
                  <a:schemeClr val="bg1"/>
                </a:solidFill>
              </a:rPr>
              <a:t> </a:t>
            </a:r>
            <a:r>
              <a:rPr lang="en-ID" sz="1400" i="1" dirty="0" err="1">
                <a:solidFill>
                  <a:schemeClr val="bg1"/>
                </a:solidFill>
              </a:rPr>
              <a:t>ekonomi</a:t>
            </a:r>
            <a:r>
              <a:rPr lang="en-ID" sz="1400" i="1" dirty="0">
                <a:solidFill>
                  <a:schemeClr val="bg1"/>
                </a:solidFill>
              </a:rPr>
              <a:t> </a:t>
            </a:r>
            <a:r>
              <a:rPr lang="en-ID" sz="1400" i="1" dirty="0" err="1">
                <a:solidFill>
                  <a:schemeClr val="bg1"/>
                </a:solidFill>
              </a:rPr>
              <a:t>makro</a:t>
            </a:r>
            <a:r>
              <a:rPr lang="en-ID" sz="1400" i="1" dirty="0">
                <a:solidFill>
                  <a:schemeClr val="bg1"/>
                </a:solidFill>
              </a:rPr>
              <a:t> </a:t>
            </a:r>
            <a:r>
              <a:rPr lang="en-ID" sz="1400" i="1" dirty="0" err="1">
                <a:solidFill>
                  <a:schemeClr val="bg1"/>
                </a:solidFill>
              </a:rPr>
              <a:t>adalah</a:t>
            </a:r>
            <a:r>
              <a:rPr lang="en-ID" sz="1400" i="1" dirty="0">
                <a:solidFill>
                  <a:schemeClr val="bg1"/>
                </a:solidFill>
              </a:rPr>
              <a:t> </a:t>
            </a:r>
            <a:r>
              <a:rPr lang="en-ID" sz="1400" i="1" dirty="0" err="1">
                <a:solidFill>
                  <a:schemeClr val="bg1"/>
                </a:solidFill>
              </a:rPr>
              <a:t>untuk</a:t>
            </a:r>
            <a:r>
              <a:rPr lang="en-ID" sz="1400" i="1" dirty="0">
                <a:solidFill>
                  <a:schemeClr val="bg1"/>
                </a:solidFill>
              </a:rPr>
              <a:t> </a:t>
            </a:r>
            <a:r>
              <a:rPr lang="en-ID" sz="1400" i="1" dirty="0" err="1">
                <a:solidFill>
                  <a:schemeClr val="bg1"/>
                </a:solidFill>
              </a:rPr>
              <a:t>memecahkan</a:t>
            </a:r>
            <a:r>
              <a:rPr lang="en-ID" sz="1400" i="1" dirty="0">
                <a:solidFill>
                  <a:schemeClr val="bg1"/>
                </a:solidFill>
              </a:rPr>
              <a:t> </a:t>
            </a:r>
            <a:r>
              <a:rPr lang="en-ID" sz="1400" i="1" dirty="0" err="1">
                <a:solidFill>
                  <a:schemeClr val="bg1"/>
                </a:solidFill>
              </a:rPr>
              <a:t>masalah</a:t>
            </a:r>
            <a:r>
              <a:rPr lang="en-ID" sz="1400" i="1" dirty="0">
                <a:solidFill>
                  <a:schemeClr val="bg1"/>
                </a:solidFill>
              </a:rPr>
              <a:t> </a:t>
            </a:r>
            <a:r>
              <a:rPr lang="en-ID" sz="1400" i="1" dirty="0" err="1">
                <a:solidFill>
                  <a:schemeClr val="bg1"/>
                </a:solidFill>
              </a:rPr>
              <a:t>inflasi</a:t>
            </a:r>
            <a:r>
              <a:rPr lang="en-ID" sz="1400" i="1" dirty="0">
                <a:solidFill>
                  <a:schemeClr val="bg1"/>
                </a:solidFill>
              </a:rPr>
              <a:t> </a:t>
            </a:r>
            <a:r>
              <a:rPr lang="en-ID" sz="1400" i="1" dirty="0" err="1">
                <a:solidFill>
                  <a:schemeClr val="bg1"/>
                </a:solidFill>
              </a:rPr>
              <a:t>sebagai</a:t>
            </a:r>
            <a:r>
              <a:rPr lang="en-ID" sz="1400" i="1" dirty="0">
                <a:solidFill>
                  <a:schemeClr val="bg1"/>
                </a:solidFill>
              </a:rPr>
              <a:t> </a:t>
            </a:r>
            <a:r>
              <a:rPr lang="en-ID" sz="1400" i="1" dirty="0" err="1">
                <a:solidFill>
                  <a:schemeClr val="bg1"/>
                </a:solidFill>
              </a:rPr>
              <a:t>penyebab</a:t>
            </a:r>
            <a:r>
              <a:rPr lang="en-ID" sz="1400" i="1" dirty="0">
                <a:solidFill>
                  <a:schemeClr val="bg1"/>
                </a:solidFill>
              </a:rPr>
              <a:t> </a:t>
            </a:r>
            <a:r>
              <a:rPr lang="en-ID" sz="1400" i="1" dirty="0" err="1">
                <a:solidFill>
                  <a:schemeClr val="bg1"/>
                </a:solidFill>
              </a:rPr>
              <a:t>terjadinya</a:t>
            </a:r>
            <a:r>
              <a:rPr lang="en-ID" sz="1400" i="1" dirty="0">
                <a:solidFill>
                  <a:schemeClr val="bg1"/>
                </a:solidFill>
              </a:rPr>
              <a:t> </a:t>
            </a:r>
            <a:r>
              <a:rPr lang="en-ID" sz="1400" i="1" dirty="0" err="1">
                <a:solidFill>
                  <a:schemeClr val="bg1"/>
                </a:solidFill>
              </a:rPr>
              <a:t>ketidakstabilan</a:t>
            </a:r>
            <a:r>
              <a:rPr lang="en-ID" sz="1400" i="1" dirty="0">
                <a:solidFill>
                  <a:schemeClr val="bg1"/>
                </a:solidFill>
              </a:rPr>
              <a:t> </a:t>
            </a:r>
            <a:r>
              <a:rPr lang="en-ID" sz="1400" i="1" dirty="0" err="1">
                <a:solidFill>
                  <a:schemeClr val="bg1"/>
                </a:solidFill>
              </a:rPr>
              <a:t>harga</a:t>
            </a:r>
            <a:r>
              <a:rPr lang="en-ID" sz="1400" i="1" dirty="0">
                <a:solidFill>
                  <a:schemeClr val="bg1"/>
                </a:solidFill>
              </a:rPr>
              <a:t> </a:t>
            </a:r>
            <a:r>
              <a:rPr lang="en-ID" sz="1400" i="1" dirty="0" err="1">
                <a:solidFill>
                  <a:schemeClr val="bg1"/>
                </a:solidFill>
              </a:rPr>
              <a:t>dan</a:t>
            </a:r>
            <a:r>
              <a:rPr lang="en-ID" sz="1400" i="1" dirty="0">
                <a:solidFill>
                  <a:schemeClr val="bg1"/>
                </a:solidFill>
              </a:rPr>
              <a:t> </a:t>
            </a:r>
            <a:r>
              <a:rPr lang="en-ID" sz="1400" i="1" dirty="0" err="1">
                <a:solidFill>
                  <a:schemeClr val="bg1"/>
                </a:solidFill>
              </a:rPr>
              <a:t>untuk</a:t>
            </a:r>
            <a:r>
              <a:rPr lang="en-ID" sz="1400" i="1" dirty="0">
                <a:solidFill>
                  <a:schemeClr val="bg1"/>
                </a:solidFill>
              </a:rPr>
              <a:t> </a:t>
            </a:r>
            <a:r>
              <a:rPr lang="en-ID" sz="1400" i="1" dirty="0" err="1">
                <a:solidFill>
                  <a:schemeClr val="bg1"/>
                </a:solidFill>
              </a:rPr>
              <a:t>memecahkan</a:t>
            </a:r>
            <a:r>
              <a:rPr lang="en-ID" sz="1400" i="1" dirty="0">
                <a:solidFill>
                  <a:schemeClr val="bg1"/>
                </a:solidFill>
              </a:rPr>
              <a:t> </a:t>
            </a:r>
            <a:r>
              <a:rPr lang="en-ID" sz="1400" i="1" dirty="0" err="1">
                <a:solidFill>
                  <a:schemeClr val="bg1"/>
                </a:solidFill>
              </a:rPr>
              <a:t>masalah</a:t>
            </a:r>
            <a:r>
              <a:rPr lang="en-ID" sz="1400" i="1" dirty="0">
                <a:solidFill>
                  <a:schemeClr val="bg1"/>
                </a:solidFill>
              </a:rPr>
              <a:t> </a:t>
            </a:r>
            <a:r>
              <a:rPr lang="en-ID" sz="1400" i="1" dirty="0" err="1">
                <a:solidFill>
                  <a:schemeClr val="bg1"/>
                </a:solidFill>
              </a:rPr>
              <a:t>pengangguran</a:t>
            </a:r>
            <a:r>
              <a:rPr lang="en-ID" sz="1400" i="1" dirty="0">
                <a:solidFill>
                  <a:schemeClr val="bg1"/>
                </a:solidFill>
              </a:rPr>
              <a:t>. </a:t>
            </a:r>
            <a:r>
              <a:rPr lang="en-ID" sz="1400" i="1" dirty="0" err="1">
                <a:solidFill>
                  <a:schemeClr val="bg1"/>
                </a:solidFill>
              </a:rPr>
              <a:t>Jadi</a:t>
            </a:r>
            <a:r>
              <a:rPr lang="en-ID" sz="1400" i="1" dirty="0">
                <a:solidFill>
                  <a:schemeClr val="bg1"/>
                </a:solidFill>
              </a:rPr>
              <a:t> </a:t>
            </a:r>
            <a:r>
              <a:rPr lang="en-ID" sz="1400" i="1" dirty="0" err="1">
                <a:solidFill>
                  <a:schemeClr val="bg1"/>
                </a:solidFill>
              </a:rPr>
              <a:t>kebijakan</a:t>
            </a:r>
            <a:r>
              <a:rPr lang="en-ID" sz="1400" i="1" dirty="0">
                <a:solidFill>
                  <a:schemeClr val="bg1"/>
                </a:solidFill>
              </a:rPr>
              <a:t> </a:t>
            </a:r>
            <a:r>
              <a:rPr lang="en-ID" sz="1400" i="1" dirty="0" err="1">
                <a:solidFill>
                  <a:schemeClr val="bg1"/>
                </a:solidFill>
              </a:rPr>
              <a:t>ekonomi</a:t>
            </a:r>
            <a:r>
              <a:rPr lang="en-ID" sz="1400" i="1" dirty="0">
                <a:solidFill>
                  <a:schemeClr val="bg1"/>
                </a:solidFill>
              </a:rPr>
              <a:t> </a:t>
            </a:r>
            <a:r>
              <a:rPr lang="en-ID" sz="1400" i="1" dirty="0" err="1">
                <a:solidFill>
                  <a:schemeClr val="bg1"/>
                </a:solidFill>
              </a:rPr>
              <a:t>makro</a:t>
            </a:r>
            <a:r>
              <a:rPr lang="en-ID" sz="1400" i="1" dirty="0">
                <a:solidFill>
                  <a:schemeClr val="bg1"/>
                </a:solidFill>
              </a:rPr>
              <a:t> </a:t>
            </a:r>
            <a:r>
              <a:rPr lang="en-ID" sz="1400" i="1" dirty="0" err="1">
                <a:solidFill>
                  <a:schemeClr val="bg1"/>
                </a:solidFill>
              </a:rPr>
              <a:t>harus</a:t>
            </a:r>
            <a:r>
              <a:rPr lang="en-ID" sz="1400" i="1" dirty="0">
                <a:solidFill>
                  <a:schemeClr val="bg1"/>
                </a:solidFill>
              </a:rPr>
              <a:t> </a:t>
            </a:r>
            <a:r>
              <a:rPr lang="en-ID" sz="1400" i="1" dirty="0" err="1">
                <a:solidFill>
                  <a:schemeClr val="bg1"/>
                </a:solidFill>
              </a:rPr>
              <a:t>dapat</a:t>
            </a:r>
            <a:r>
              <a:rPr lang="en-ID" sz="1400" i="1" dirty="0">
                <a:solidFill>
                  <a:schemeClr val="bg1"/>
                </a:solidFill>
              </a:rPr>
              <a:t> </a:t>
            </a:r>
            <a:r>
              <a:rPr lang="en-ID" sz="1400" i="1" dirty="0" err="1">
                <a:solidFill>
                  <a:schemeClr val="bg1"/>
                </a:solidFill>
              </a:rPr>
              <a:t>mencapai</a:t>
            </a:r>
            <a:r>
              <a:rPr lang="en-ID" sz="1400" i="1" dirty="0">
                <a:solidFill>
                  <a:schemeClr val="bg1"/>
                </a:solidFill>
              </a:rPr>
              <a:t> </a:t>
            </a:r>
            <a:r>
              <a:rPr lang="en-ID" sz="1400" i="1" dirty="0" err="1">
                <a:solidFill>
                  <a:schemeClr val="bg1"/>
                </a:solidFill>
              </a:rPr>
              <a:t>sasarannya</a:t>
            </a:r>
            <a:r>
              <a:rPr lang="en-ID" sz="1400" i="1" dirty="0">
                <a:solidFill>
                  <a:schemeClr val="bg1"/>
                </a:solidFill>
              </a:rPr>
              <a:t>, </a:t>
            </a:r>
            <a:r>
              <a:rPr lang="en-ID" sz="1400" i="1" dirty="0" err="1">
                <a:solidFill>
                  <a:schemeClr val="bg1"/>
                </a:solidFill>
              </a:rPr>
              <a:t>yaitu</a:t>
            </a:r>
            <a:r>
              <a:rPr lang="en-ID" sz="1400" i="1" dirty="0">
                <a:solidFill>
                  <a:schemeClr val="bg1"/>
                </a:solidFill>
              </a:rPr>
              <a:t> </a:t>
            </a:r>
            <a:r>
              <a:rPr lang="en-ID" sz="1400" i="1" dirty="0" err="1">
                <a:solidFill>
                  <a:schemeClr val="bg1"/>
                </a:solidFill>
              </a:rPr>
              <a:t>menciptakan</a:t>
            </a:r>
            <a:r>
              <a:rPr lang="en-ID" sz="1400" i="1" dirty="0">
                <a:solidFill>
                  <a:schemeClr val="bg1"/>
                </a:solidFill>
              </a:rPr>
              <a:t> </a:t>
            </a:r>
            <a:r>
              <a:rPr lang="en-ID" sz="1400" i="1" dirty="0" err="1">
                <a:solidFill>
                  <a:schemeClr val="bg1"/>
                </a:solidFill>
              </a:rPr>
              <a:t>stabilitas</a:t>
            </a:r>
            <a:r>
              <a:rPr lang="en-ID" sz="1400" i="1" dirty="0">
                <a:solidFill>
                  <a:schemeClr val="bg1"/>
                </a:solidFill>
              </a:rPr>
              <a:t> </a:t>
            </a:r>
            <a:r>
              <a:rPr lang="en-ID" sz="1400" i="1" dirty="0" err="1">
                <a:solidFill>
                  <a:schemeClr val="bg1"/>
                </a:solidFill>
              </a:rPr>
              <a:t>harga</a:t>
            </a:r>
            <a:r>
              <a:rPr lang="en-ID" sz="1400" i="1" dirty="0">
                <a:solidFill>
                  <a:schemeClr val="bg1"/>
                </a:solidFill>
              </a:rPr>
              <a:t> </a:t>
            </a:r>
            <a:r>
              <a:rPr lang="en-ID" sz="1400" i="1" dirty="0" err="1">
                <a:solidFill>
                  <a:schemeClr val="bg1"/>
                </a:solidFill>
              </a:rPr>
              <a:t>dan</a:t>
            </a:r>
            <a:r>
              <a:rPr lang="en-ID" sz="1400" i="1" dirty="0">
                <a:solidFill>
                  <a:schemeClr val="bg1"/>
                </a:solidFill>
              </a:rPr>
              <a:t> </a:t>
            </a:r>
            <a:r>
              <a:rPr lang="en-ID" sz="1400" i="1" dirty="0" err="1">
                <a:solidFill>
                  <a:schemeClr val="bg1"/>
                </a:solidFill>
              </a:rPr>
              <a:t>dalam</a:t>
            </a:r>
            <a:r>
              <a:rPr lang="en-ID" sz="1400" i="1" dirty="0">
                <a:solidFill>
                  <a:schemeClr val="bg1"/>
                </a:solidFill>
              </a:rPr>
              <a:t> </a:t>
            </a:r>
            <a:r>
              <a:rPr lang="en-ID" sz="1400" i="1" dirty="0" err="1">
                <a:solidFill>
                  <a:schemeClr val="bg1"/>
                </a:solidFill>
              </a:rPr>
              <a:t>waktu</a:t>
            </a:r>
            <a:r>
              <a:rPr lang="en-ID" sz="1400" i="1" dirty="0">
                <a:solidFill>
                  <a:schemeClr val="bg1"/>
                </a:solidFill>
              </a:rPr>
              <a:t> </a:t>
            </a:r>
            <a:r>
              <a:rPr lang="en-ID" sz="1400" i="1" dirty="0" err="1">
                <a:solidFill>
                  <a:schemeClr val="bg1"/>
                </a:solidFill>
              </a:rPr>
              <a:t>bersamaan</a:t>
            </a:r>
            <a:r>
              <a:rPr lang="en-ID" sz="1400" i="1" dirty="0">
                <a:solidFill>
                  <a:schemeClr val="bg1"/>
                </a:solidFill>
              </a:rPr>
              <a:t> </a:t>
            </a:r>
            <a:r>
              <a:rPr lang="en-ID" sz="1400" i="1" dirty="0" err="1">
                <a:solidFill>
                  <a:schemeClr val="bg1"/>
                </a:solidFill>
              </a:rPr>
              <a:t>menciptakan</a:t>
            </a:r>
            <a:r>
              <a:rPr lang="en-ID" sz="1400" i="1" dirty="0">
                <a:solidFill>
                  <a:schemeClr val="bg1"/>
                </a:solidFill>
              </a:rPr>
              <a:t> </a:t>
            </a:r>
            <a:r>
              <a:rPr lang="en-ID" sz="1400" i="1" dirty="0" err="1">
                <a:solidFill>
                  <a:schemeClr val="bg1"/>
                </a:solidFill>
              </a:rPr>
              <a:t>kesempatan</a:t>
            </a:r>
            <a:r>
              <a:rPr lang="en-ID" sz="1400" i="1" dirty="0">
                <a:solidFill>
                  <a:schemeClr val="bg1"/>
                </a:solidFill>
              </a:rPr>
              <a:t> </a:t>
            </a:r>
            <a:r>
              <a:rPr lang="en-ID" sz="1400" i="1" dirty="0" err="1">
                <a:solidFill>
                  <a:schemeClr val="bg1"/>
                </a:solidFill>
              </a:rPr>
              <a:t>kerja</a:t>
            </a:r>
            <a:r>
              <a:rPr lang="en-ID" sz="1400" i="1" dirty="0" smtClean="0">
                <a:solidFill>
                  <a:schemeClr val="bg1"/>
                </a:solidFill>
              </a:rPr>
              <a:t>.</a:t>
            </a:r>
            <a:endParaRPr lang="en-US" sz="1400" i="1" dirty="0">
              <a:solidFill>
                <a:schemeClr val="bg1"/>
              </a:solidFill>
            </a:endParaRPr>
          </a:p>
        </p:txBody>
      </p:sp>
      <p:sp>
        <p:nvSpPr>
          <p:cNvPr id="3" name="TextBox 2"/>
          <p:cNvSpPr txBox="1"/>
          <p:nvPr/>
        </p:nvSpPr>
        <p:spPr>
          <a:xfrm>
            <a:off x="76200" y="971550"/>
            <a:ext cx="3352800" cy="307776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txBody>
          <a:bodyPr wrap="square" rtlCol="0">
            <a:spAutoFit/>
          </a:bodyPr>
          <a:lstStyle/>
          <a:p>
            <a:endParaRPr lang="en-ID" dirty="0" smtClean="0"/>
          </a:p>
          <a:p>
            <a:pPr algn="just"/>
            <a:r>
              <a:rPr lang="en-ID" sz="1600" i="1" dirty="0" err="1" smtClean="0">
                <a:solidFill>
                  <a:schemeClr val="bg1"/>
                </a:solidFill>
              </a:rPr>
              <a:t>Mungkin</a:t>
            </a:r>
            <a:r>
              <a:rPr lang="en-ID" sz="1600" i="1" dirty="0" smtClean="0">
                <a:solidFill>
                  <a:schemeClr val="bg1"/>
                </a:solidFill>
              </a:rPr>
              <a:t> </a:t>
            </a:r>
            <a:r>
              <a:rPr lang="en-ID" sz="1600" i="1" dirty="0" err="1">
                <a:solidFill>
                  <a:schemeClr val="bg1"/>
                </a:solidFill>
              </a:rPr>
              <a:t>sulit</a:t>
            </a:r>
            <a:r>
              <a:rPr lang="en-ID" sz="1600" i="1" dirty="0">
                <a:solidFill>
                  <a:schemeClr val="bg1"/>
                </a:solidFill>
              </a:rPr>
              <a:t> </a:t>
            </a:r>
            <a:r>
              <a:rPr lang="en-ID" sz="1600" i="1" dirty="0" err="1">
                <a:solidFill>
                  <a:schemeClr val="bg1"/>
                </a:solidFill>
              </a:rPr>
              <a:t>menghubungkan</a:t>
            </a:r>
            <a:r>
              <a:rPr lang="en-ID" sz="1600" i="1" dirty="0">
                <a:solidFill>
                  <a:schemeClr val="bg1"/>
                </a:solidFill>
              </a:rPr>
              <a:t> </a:t>
            </a:r>
            <a:r>
              <a:rPr lang="en-ID" sz="1600" i="1" dirty="0" err="1">
                <a:solidFill>
                  <a:schemeClr val="bg1"/>
                </a:solidFill>
              </a:rPr>
              <a:t>kurva</a:t>
            </a:r>
            <a:r>
              <a:rPr lang="en-ID" sz="1600" i="1" dirty="0">
                <a:solidFill>
                  <a:schemeClr val="bg1"/>
                </a:solidFill>
              </a:rPr>
              <a:t> </a:t>
            </a:r>
            <a:r>
              <a:rPr lang="en-ID" sz="1600" i="1" dirty="0" err="1">
                <a:solidFill>
                  <a:schemeClr val="bg1"/>
                </a:solidFill>
              </a:rPr>
              <a:t>phillips</a:t>
            </a:r>
            <a:r>
              <a:rPr lang="en-ID" sz="1600" i="1" dirty="0">
                <a:solidFill>
                  <a:schemeClr val="bg1"/>
                </a:solidFill>
              </a:rPr>
              <a:t> </a:t>
            </a:r>
            <a:r>
              <a:rPr lang="en-ID" sz="1600" i="1" dirty="0" err="1">
                <a:solidFill>
                  <a:schemeClr val="bg1"/>
                </a:solidFill>
              </a:rPr>
              <a:t>pada</a:t>
            </a:r>
            <a:r>
              <a:rPr lang="en-ID" sz="1600" i="1" dirty="0">
                <a:solidFill>
                  <a:schemeClr val="bg1"/>
                </a:solidFill>
              </a:rPr>
              <a:t> </a:t>
            </a:r>
            <a:r>
              <a:rPr lang="en-ID" sz="1600" i="1" dirty="0" err="1">
                <a:solidFill>
                  <a:schemeClr val="bg1"/>
                </a:solidFill>
              </a:rPr>
              <a:t>masa</a:t>
            </a:r>
            <a:r>
              <a:rPr lang="en-ID" sz="1600" i="1" dirty="0">
                <a:solidFill>
                  <a:schemeClr val="bg1"/>
                </a:solidFill>
              </a:rPr>
              <a:t> </a:t>
            </a:r>
            <a:r>
              <a:rPr lang="en-ID" sz="1600" i="1" dirty="0" err="1">
                <a:solidFill>
                  <a:schemeClr val="bg1"/>
                </a:solidFill>
              </a:rPr>
              <a:t>sekarang,banyak</a:t>
            </a:r>
            <a:r>
              <a:rPr lang="en-ID" sz="1600" i="1" dirty="0">
                <a:solidFill>
                  <a:schemeClr val="bg1"/>
                </a:solidFill>
              </a:rPr>
              <a:t> </a:t>
            </a:r>
            <a:r>
              <a:rPr lang="en-ID" sz="1600" i="1" dirty="0" err="1">
                <a:solidFill>
                  <a:schemeClr val="bg1"/>
                </a:solidFill>
              </a:rPr>
              <a:t>negara</a:t>
            </a:r>
            <a:r>
              <a:rPr lang="en-ID" sz="1600" i="1" dirty="0">
                <a:solidFill>
                  <a:schemeClr val="bg1"/>
                </a:solidFill>
              </a:rPr>
              <a:t> yang </a:t>
            </a:r>
            <a:r>
              <a:rPr lang="en-ID" sz="1600" i="1" dirty="0" err="1">
                <a:solidFill>
                  <a:schemeClr val="bg1"/>
                </a:solidFill>
              </a:rPr>
              <a:t>tidak</a:t>
            </a:r>
            <a:r>
              <a:rPr lang="en-ID" sz="1600" i="1" dirty="0">
                <a:solidFill>
                  <a:schemeClr val="bg1"/>
                </a:solidFill>
              </a:rPr>
              <a:t> </a:t>
            </a:r>
            <a:r>
              <a:rPr lang="en-ID" sz="1600" i="1" dirty="0" err="1" smtClean="0">
                <a:solidFill>
                  <a:schemeClr val="bg1"/>
                </a:solidFill>
              </a:rPr>
              <a:t>mengalaminya</a:t>
            </a:r>
            <a:r>
              <a:rPr lang="id-ID" sz="1600" i="1" dirty="0" smtClean="0">
                <a:solidFill>
                  <a:schemeClr val="bg1"/>
                </a:solidFill>
              </a:rPr>
              <a:t>.</a:t>
            </a:r>
          </a:p>
          <a:p>
            <a:pPr algn="just"/>
            <a:r>
              <a:rPr lang="id-ID" sz="1600" i="1" dirty="0" smtClean="0">
                <a:solidFill>
                  <a:schemeClr val="bg1"/>
                </a:solidFill>
              </a:rPr>
              <a:t>H</a:t>
            </a:r>
            <a:r>
              <a:rPr lang="en-ID" sz="1600" i="1" dirty="0" smtClean="0">
                <a:solidFill>
                  <a:schemeClr val="bg1"/>
                </a:solidFill>
              </a:rPr>
              <a:t>al </a:t>
            </a:r>
            <a:r>
              <a:rPr lang="en-ID" sz="1600" i="1" dirty="0" err="1">
                <a:solidFill>
                  <a:schemeClr val="bg1"/>
                </a:solidFill>
              </a:rPr>
              <a:t>itu</a:t>
            </a:r>
            <a:r>
              <a:rPr lang="en-ID" sz="1600" i="1" dirty="0">
                <a:solidFill>
                  <a:schemeClr val="bg1"/>
                </a:solidFill>
              </a:rPr>
              <a:t> </a:t>
            </a:r>
            <a:r>
              <a:rPr lang="en-ID" sz="1600" i="1" dirty="0" err="1">
                <a:solidFill>
                  <a:schemeClr val="bg1"/>
                </a:solidFill>
              </a:rPr>
              <a:t>karena</a:t>
            </a:r>
            <a:r>
              <a:rPr lang="en-ID" sz="1600" i="1" dirty="0">
                <a:solidFill>
                  <a:schemeClr val="bg1"/>
                </a:solidFill>
              </a:rPr>
              <a:t> </a:t>
            </a:r>
            <a:r>
              <a:rPr lang="en-ID" sz="1600" i="1" dirty="0" err="1">
                <a:solidFill>
                  <a:schemeClr val="bg1"/>
                </a:solidFill>
              </a:rPr>
              <a:t>adanya</a:t>
            </a:r>
            <a:r>
              <a:rPr lang="en-ID" sz="1600" i="1" dirty="0">
                <a:solidFill>
                  <a:schemeClr val="bg1"/>
                </a:solidFill>
              </a:rPr>
              <a:t> </a:t>
            </a:r>
            <a:r>
              <a:rPr lang="en-ID" sz="1600" i="1" dirty="0" err="1">
                <a:solidFill>
                  <a:schemeClr val="bg1"/>
                </a:solidFill>
              </a:rPr>
              <a:t>asumsi</a:t>
            </a:r>
            <a:r>
              <a:rPr lang="en-ID" sz="1600" i="1" dirty="0">
                <a:solidFill>
                  <a:schemeClr val="bg1"/>
                </a:solidFill>
              </a:rPr>
              <a:t> yang </a:t>
            </a:r>
            <a:r>
              <a:rPr lang="en-ID" sz="1600" i="1" dirty="0" err="1">
                <a:solidFill>
                  <a:schemeClr val="bg1"/>
                </a:solidFill>
              </a:rPr>
              <a:t>tidak</a:t>
            </a:r>
            <a:r>
              <a:rPr lang="en-ID" sz="1600" i="1" dirty="0">
                <a:solidFill>
                  <a:schemeClr val="bg1"/>
                </a:solidFill>
              </a:rPr>
              <a:t> </a:t>
            </a:r>
            <a:r>
              <a:rPr lang="en-ID" sz="1600" i="1" dirty="0" err="1">
                <a:solidFill>
                  <a:schemeClr val="bg1"/>
                </a:solidFill>
              </a:rPr>
              <a:t>relevan</a:t>
            </a:r>
            <a:r>
              <a:rPr lang="en-ID" sz="1600" i="1" dirty="0">
                <a:solidFill>
                  <a:schemeClr val="bg1"/>
                </a:solidFill>
              </a:rPr>
              <a:t>. </a:t>
            </a:r>
            <a:endParaRPr lang="id-ID" sz="1600" i="1" dirty="0" smtClean="0">
              <a:solidFill>
                <a:schemeClr val="bg1"/>
              </a:solidFill>
            </a:endParaRPr>
          </a:p>
          <a:p>
            <a:pPr algn="just"/>
            <a:r>
              <a:rPr lang="en-ID" sz="1600" i="1" dirty="0" err="1" smtClean="0">
                <a:solidFill>
                  <a:schemeClr val="bg1"/>
                </a:solidFill>
              </a:rPr>
              <a:t>Pertama</a:t>
            </a:r>
            <a:r>
              <a:rPr lang="en-ID" sz="1600" i="1" dirty="0">
                <a:solidFill>
                  <a:schemeClr val="bg1"/>
                </a:solidFill>
              </a:rPr>
              <a:t>, </a:t>
            </a:r>
            <a:r>
              <a:rPr lang="en-ID" sz="1600" i="1" dirty="0" err="1">
                <a:solidFill>
                  <a:schemeClr val="bg1"/>
                </a:solidFill>
              </a:rPr>
              <a:t>daya</a:t>
            </a:r>
            <a:r>
              <a:rPr lang="en-ID" sz="1600" i="1" dirty="0">
                <a:solidFill>
                  <a:schemeClr val="bg1"/>
                </a:solidFill>
              </a:rPr>
              <a:t> </a:t>
            </a:r>
            <a:r>
              <a:rPr lang="en-ID" sz="1600" i="1" dirty="0" err="1">
                <a:solidFill>
                  <a:schemeClr val="bg1"/>
                </a:solidFill>
              </a:rPr>
              <a:t>tawar</a:t>
            </a:r>
            <a:r>
              <a:rPr lang="en-ID" sz="1600" i="1" dirty="0">
                <a:solidFill>
                  <a:schemeClr val="bg1"/>
                </a:solidFill>
              </a:rPr>
              <a:t> </a:t>
            </a:r>
            <a:r>
              <a:rPr lang="en-ID" sz="1600" i="1" dirty="0" err="1">
                <a:solidFill>
                  <a:schemeClr val="bg1"/>
                </a:solidFill>
              </a:rPr>
              <a:t>dari</a:t>
            </a:r>
            <a:r>
              <a:rPr lang="en-ID" sz="1600" i="1" dirty="0">
                <a:solidFill>
                  <a:schemeClr val="bg1"/>
                </a:solidFill>
              </a:rPr>
              <a:t> </a:t>
            </a:r>
            <a:r>
              <a:rPr lang="en-ID" sz="1600" i="1" dirty="0" err="1">
                <a:solidFill>
                  <a:schemeClr val="bg1"/>
                </a:solidFill>
              </a:rPr>
              <a:t>para</a:t>
            </a:r>
            <a:r>
              <a:rPr lang="en-ID" sz="1600" i="1" dirty="0">
                <a:solidFill>
                  <a:schemeClr val="bg1"/>
                </a:solidFill>
              </a:rPr>
              <a:t> </a:t>
            </a:r>
            <a:r>
              <a:rPr lang="en-ID" sz="1600" i="1" dirty="0" err="1">
                <a:solidFill>
                  <a:schemeClr val="bg1"/>
                </a:solidFill>
              </a:rPr>
              <a:t>pekerja</a:t>
            </a:r>
            <a:r>
              <a:rPr lang="en-ID" sz="1600" i="1" dirty="0">
                <a:solidFill>
                  <a:schemeClr val="bg1"/>
                </a:solidFill>
              </a:rPr>
              <a:t> </a:t>
            </a:r>
            <a:r>
              <a:rPr lang="en-ID" sz="1600" i="1" dirty="0" err="1">
                <a:solidFill>
                  <a:schemeClr val="bg1"/>
                </a:solidFill>
              </a:rPr>
              <a:t>menurun</a:t>
            </a:r>
            <a:r>
              <a:rPr lang="en-ID" sz="1600" i="1" dirty="0">
                <a:solidFill>
                  <a:schemeClr val="bg1"/>
                </a:solidFill>
              </a:rPr>
              <a:t>. </a:t>
            </a:r>
            <a:endParaRPr lang="en-ID" sz="1600" i="1" dirty="0" smtClean="0">
              <a:solidFill>
                <a:schemeClr val="bg1"/>
              </a:solidFill>
            </a:endParaRPr>
          </a:p>
          <a:p>
            <a:pPr algn="just"/>
            <a:r>
              <a:rPr lang="id-ID" sz="1600" i="1" dirty="0" smtClean="0">
                <a:solidFill>
                  <a:schemeClr val="bg1"/>
                </a:solidFill>
              </a:rPr>
              <a:t>Kedua, p</a:t>
            </a:r>
            <a:r>
              <a:rPr lang="en-ID" sz="1600" i="1" dirty="0" err="1" smtClean="0">
                <a:solidFill>
                  <a:schemeClr val="bg1"/>
                </a:solidFill>
              </a:rPr>
              <a:t>ada</a:t>
            </a:r>
            <a:r>
              <a:rPr lang="id-ID" sz="1600" i="1" dirty="0" smtClean="0">
                <a:solidFill>
                  <a:schemeClr val="bg1"/>
                </a:solidFill>
              </a:rPr>
              <a:t> </a:t>
            </a:r>
            <a:r>
              <a:rPr lang="en-ID" sz="1600" i="1" dirty="0" err="1" smtClean="0">
                <a:solidFill>
                  <a:schemeClr val="bg1"/>
                </a:solidFill>
              </a:rPr>
              <a:t>masa</a:t>
            </a:r>
            <a:r>
              <a:rPr lang="en-ID" sz="1600" i="1" dirty="0" smtClean="0">
                <a:solidFill>
                  <a:schemeClr val="bg1"/>
                </a:solidFill>
              </a:rPr>
              <a:t> </a:t>
            </a:r>
            <a:r>
              <a:rPr lang="en-ID" sz="1600" i="1" dirty="0" err="1">
                <a:solidFill>
                  <a:schemeClr val="bg1"/>
                </a:solidFill>
              </a:rPr>
              <a:t>kurva</a:t>
            </a:r>
            <a:r>
              <a:rPr lang="en-ID" sz="1600" i="1" dirty="0">
                <a:solidFill>
                  <a:schemeClr val="bg1"/>
                </a:solidFill>
              </a:rPr>
              <a:t> Phillips </a:t>
            </a:r>
            <a:r>
              <a:rPr lang="en-ID" sz="1600" i="1" dirty="0" err="1" smtClean="0">
                <a:solidFill>
                  <a:schemeClr val="bg1"/>
                </a:solidFill>
              </a:rPr>
              <a:t>diuji</a:t>
            </a:r>
            <a:r>
              <a:rPr lang="en-ID" sz="1600" i="1" dirty="0" smtClean="0">
                <a:solidFill>
                  <a:schemeClr val="bg1"/>
                </a:solidFill>
              </a:rPr>
              <a:t>,</a:t>
            </a:r>
            <a:r>
              <a:rPr lang="id-ID" sz="1600" i="1" dirty="0">
                <a:solidFill>
                  <a:schemeClr val="bg1"/>
                </a:solidFill>
              </a:rPr>
              <a:t> </a:t>
            </a:r>
            <a:r>
              <a:rPr lang="en-ID" sz="1600" i="1" dirty="0" err="1" smtClean="0">
                <a:solidFill>
                  <a:schemeClr val="bg1"/>
                </a:solidFill>
              </a:rPr>
              <a:t>pengusaha</a:t>
            </a:r>
            <a:r>
              <a:rPr lang="en-ID" sz="1600" i="1" dirty="0" smtClean="0">
                <a:solidFill>
                  <a:schemeClr val="bg1"/>
                </a:solidFill>
              </a:rPr>
              <a:t> </a:t>
            </a:r>
            <a:r>
              <a:rPr lang="en-ID" sz="1600" i="1" dirty="0" err="1">
                <a:solidFill>
                  <a:schemeClr val="bg1"/>
                </a:solidFill>
              </a:rPr>
              <a:t>belum</a:t>
            </a:r>
            <a:r>
              <a:rPr lang="en-ID" sz="1600" i="1" dirty="0">
                <a:solidFill>
                  <a:schemeClr val="bg1"/>
                </a:solidFill>
              </a:rPr>
              <a:t> </a:t>
            </a:r>
            <a:r>
              <a:rPr lang="en-ID" sz="1600" i="1" dirty="0" err="1">
                <a:solidFill>
                  <a:schemeClr val="bg1"/>
                </a:solidFill>
              </a:rPr>
              <a:t>memiliki</a:t>
            </a:r>
            <a:r>
              <a:rPr lang="en-ID" sz="1600" i="1" dirty="0">
                <a:solidFill>
                  <a:schemeClr val="bg1"/>
                </a:solidFill>
              </a:rPr>
              <a:t> </a:t>
            </a:r>
            <a:r>
              <a:rPr lang="en-ID" sz="1600" i="1" dirty="0" err="1">
                <a:solidFill>
                  <a:schemeClr val="bg1"/>
                </a:solidFill>
              </a:rPr>
              <a:t>teknologi</a:t>
            </a:r>
            <a:r>
              <a:rPr lang="en-ID" sz="1600" i="1" dirty="0">
                <a:solidFill>
                  <a:schemeClr val="bg1"/>
                </a:solidFill>
              </a:rPr>
              <a:t> </a:t>
            </a:r>
            <a:r>
              <a:rPr lang="en-ID" sz="1600" i="1" dirty="0" err="1">
                <a:solidFill>
                  <a:schemeClr val="bg1"/>
                </a:solidFill>
              </a:rPr>
              <a:t>canggih</a:t>
            </a:r>
            <a:r>
              <a:rPr lang="en-ID" sz="1600" i="1" dirty="0">
                <a:solidFill>
                  <a:schemeClr val="bg1"/>
                </a:solidFill>
              </a:rPr>
              <a:t> </a:t>
            </a:r>
            <a:r>
              <a:rPr lang="en-ID" sz="1600" i="1" dirty="0" err="1">
                <a:solidFill>
                  <a:schemeClr val="bg1"/>
                </a:solidFill>
              </a:rPr>
              <a:t>sehingga</a:t>
            </a:r>
            <a:r>
              <a:rPr lang="en-ID" sz="1600" i="1" dirty="0">
                <a:solidFill>
                  <a:schemeClr val="bg1"/>
                </a:solidFill>
              </a:rPr>
              <a:t> </a:t>
            </a:r>
            <a:r>
              <a:rPr lang="en-ID" sz="1600" i="1" dirty="0" err="1">
                <a:solidFill>
                  <a:schemeClr val="bg1"/>
                </a:solidFill>
              </a:rPr>
              <a:t>perusahaan</a:t>
            </a:r>
            <a:r>
              <a:rPr lang="en-ID" sz="1600" i="1" dirty="0">
                <a:solidFill>
                  <a:schemeClr val="bg1"/>
                </a:solidFill>
              </a:rPr>
              <a:t> </a:t>
            </a:r>
            <a:r>
              <a:rPr lang="en-ID" sz="1600" i="1" dirty="0" err="1">
                <a:solidFill>
                  <a:schemeClr val="bg1"/>
                </a:solidFill>
              </a:rPr>
              <a:t>sangat</a:t>
            </a:r>
            <a:r>
              <a:rPr lang="en-ID" sz="1600" i="1" dirty="0">
                <a:solidFill>
                  <a:schemeClr val="bg1"/>
                </a:solidFill>
              </a:rPr>
              <a:t> </a:t>
            </a:r>
            <a:r>
              <a:rPr lang="en-ID" sz="1600" i="1" dirty="0" err="1">
                <a:solidFill>
                  <a:schemeClr val="bg1"/>
                </a:solidFill>
              </a:rPr>
              <a:t>bergantung</a:t>
            </a:r>
            <a:r>
              <a:rPr lang="en-ID" sz="1600" i="1" dirty="0">
                <a:solidFill>
                  <a:schemeClr val="bg1"/>
                </a:solidFill>
              </a:rPr>
              <a:t> </a:t>
            </a:r>
            <a:r>
              <a:rPr lang="en-ID" sz="1600" i="1" dirty="0" err="1">
                <a:solidFill>
                  <a:schemeClr val="bg1"/>
                </a:solidFill>
              </a:rPr>
              <a:t>pada</a:t>
            </a:r>
            <a:r>
              <a:rPr lang="en-ID" sz="1600" i="1" dirty="0">
                <a:solidFill>
                  <a:schemeClr val="bg1"/>
                </a:solidFill>
              </a:rPr>
              <a:t> </a:t>
            </a:r>
            <a:r>
              <a:rPr lang="en-ID" sz="1600" i="1" dirty="0" err="1">
                <a:solidFill>
                  <a:schemeClr val="bg1"/>
                </a:solidFill>
              </a:rPr>
              <a:t>pekerja</a:t>
            </a:r>
            <a:r>
              <a:rPr lang="en-ID" sz="1600" i="1" dirty="0">
                <a:solidFill>
                  <a:schemeClr val="bg1"/>
                </a:solidFill>
              </a:rPr>
              <a:t>.</a:t>
            </a:r>
            <a:endParaRPr lang="en-US" sz="1600" i="1" dirty="0">
              <a:solidFill>
                <a:schemeClr val="bg1"/>
              </a:solidFill>
            </a:endParaRPr>
          </a:p>
        </p:txBody>
      </p:sp>
      <p:sp>
        <p:nvSpPr>
          <p:cNvPr id="4" name="TextBox 3"/>
          <p:cNvSpPr txBox="1"/>
          <p:nvPr/>
        </p:nvSpPr>
        <p:spPr>
          <a:xfrm>
            <a:off x="114300" y="287965"/>
            <a:ext cx="3276600" cy="908864"/>
          </a:xfrm>
          <a:prstGeom prst="roundRect">
            <a:avLst>
              <a:gd name="adj" fmla="val 50000"/>
            </a:avLst>
          </a:prstGeom>
          <a:blipFill dpi="0" rotWithShape="1">
            <a:blip r:embed="rId4">
              <a:extLst>
                <a:ext uri="{28A0092B-C50C-407E-A947-70E740481C1C}">
                  <a14:useLocalDpi xmlns:a14="http://schemas.microsoft.com/office/drawing/2010/main" val="0"/>
                </a:ext>
              </a:extLst>
            </a:blip>
            <a:srcRect/>
            <a:stretch>
              <a:fillRect/>
            </a:stretch>
          </a:blipFill>
        </p:spPr>
        <p:txBody>
          <a:bodyPr wrap="square" rtlCol="0">
            <a:spAutoFit/>
          </a:bodyPr>
          <a:lstStyle/>
          <a:p>
            <a:pPr algn="ctr"/>
            <a:r>
              <a:rPr lang="en-ID" b="1" dirty="0" err="1" smtClean="0">
                <a:solidFill>
                  <a:schemeClr val="bg1"/>
                </a:solidFill>
                <a:latin typeface="Comic Sans MS" pitchFamily="66" charset="0"/>
              </a:rPr>
              <a:t>Masih</a:t>
            </a:r>
            <a:r>
              <a:rPr lang="en-ID" b="1" dirty="0" smtClean="0">
                <a:solidFill>
                  <a:schemeClr val="bg1"/>
                </a:solidFill>
                <a:latin typeface="Comic Sans MS" pitchFamily="66" charset="0"/>
              </a:rPr>
              <a:t> </a:t>
            </a:r>
            <a:r>
              <a:rPr lang="en-ID" b="1" dirty="0" err="1" smtClean="0">
                <a:solidFill>
                  <a:schemeClr val="bg1"/>
                </a:solidFill>
                <a:latin typeface="Comic Sans MS" pitchFamily="66" charset="0"/>
              </a:rPr>
              <a:t>Relevankah</a:t>
            </a:r>
            <a:r>
              <a:rPr lang="en-ID" b="1" dirty="0" smtClean="0">
                <a:solidFill>
                  <a:schemeClr val="bg1"/>
                </a:solidFill>
                <a:latin typeface="Comic Sans MS" pitchFamily="66" charset="0"/>
              </a:rPr>
              <a:t> </a:t>
            </a:r>
            <a:r>
              <a:rPr lang="en-ID" b="1" dirty="0" err="1" smtClean="0">
                <a:solidFill>
                  <a:schemeClr val="bg1"/>
                </a:solidFill>
                <a:latin typeface="Comic Sans MS" pitchFamily="66" charset="0"/>
              </a:rPr>
              <a:t>Kurva</a:t>
            </a:r>
            <a:r>
              <a:rPr lang="en-ID" b="1" dirty="0" smtClean="0">
                <a:solidFill>
                  <a:schemeClr val="bg1"/>
                </a:solidFill>
                <a:latin typeface="Comic Sans MS" pitchFamily="66" charset="0"/>
              </a:rPr>
              <a:t> Phillip </a:t>
            </a:r>
            <a:r>
              <a:rPr lang="en-ID" b="1" dirty="0" err="1" smtClean="0">
                <a:solidFill>
                  <a:schemeClr val="bg1"/>
                </a:solidFill>
                <a:latin typeface="Comic Sans MS" pitchFamily="66" charset="0"/>
              </a:rPr>
              <a:t>Pada</a:t>
            </a:r>
            <a:r>
              <a:rPr lang="en-ID" b="1" dirty="0" smtClean="0">
                <a:solidFill>
                  <a:schemeClr val="bg1"/>
                </a:solidFill>
                <a:latin typeface="Comic Sans MS" pitchFamily="66" charset="0"/>
              </a:rPr>
              <a:t> </a:t>
            </a:r>
            <a:r>
              <a:rPr lang="en-ID" b="1" dirty="0" err="1" smtClean="0">
                <a:solidFill>
                  <a:schemeClr val="bg1"/>
                </a:solidFill>
                <a:latin typeface="Comic Sans MS" pitchFamily="66" charset="0"/>
              </a:rPr>
              <a:t>Masa</a:t>
            </a:r>
            <a:r>
              <a:rPr lang="en-ID" b="1" dirty="0" smtClean="0">
                <a:solidFill>
                  <a:schemeClr val="bg1"/>
                </a:solidFill>
                <a:latin typeface="Comic Sans MS" pitchFamily="66" charset="0"/>
              </a:rPr>
              <a:t> </a:t>
            </a:r>
            <a:r>
              <a:rPr lang="en-ID" b="1" dirty="0" err="1" smtClean="0">
                <a:solidFill>
                  <a:schemeClr val="bg1"/>
                </a:solidFill>
                <a:latin typeface="Comic Sans MS" pitchFamily="66" charset="0"/>
              </a:rPr>
              <a:t>Kini</a:t>
            </a:r>
            <a:r>
              <a:rPr lang="en-ID" b="1" dirty="0" smtClean="0">
                <a:solidFill>
                  <a:schemeClr val="bg1"/>
                </a:solidFill>
                <a:latin typeface="Comic Sans MS" pitchFamily="66" charset="0"/>
              </a:rPr>
              <a:t>?</a:t>
            </a:r>
            <a:endParaRPr lang="en-ID" b="1" dirty="0">
              <a:solidFill>
                <a:schemeClr val="bg1"/>
              </a:solidFill>
              <a:latin typeface="Comic Sans MS" pitchFamily="66" charset="0"/>
            </a:endParaRPr>
          </a:p>
        </p:txBody>
      </p:sp>
      <p:sp>
        <p:nvSpPr>
          <p:cNvPr id="5" name="TextBox 4"/>
          <p:cNvSpPr txBox="1"/>
          <p:nvPr/>
        </p:nvSpPr>
        <p:spPr>
          <a:xfrm>
            <a:off x="4572000" y="223599"/>
            <a:ext cx="3657600" cy="519351"/>
          </a:xfrm>
          <a:prstGeom prst="roundRect">
            <a:avLst>
              <a:gd name="adj" fmla="val 50000"/>
            </a:avLst>
          </a:prstGeom>
          <a:blipFill dpi="0" rotWithShape="1">
            <a:blip r:embed="rId4">
              <a:extLst>
                <a:ext uri="{28A0092B-C50C-407E-A947-70E740481C1C}">
                  <a14:useLocalDpi xmlns:a14="http://schemas.microsoft.com/office/drawing/2010/main" val="0"/>
                </a:ext>
              </a:extLst>
            </a:blip>
            <a:srcRect/>
            <a:stretch>
              <a:fillRect/>
            </a:stretch>
          </a:blipFill>
        </p:spPr>
        <p:txBody>
          <a:bodyPr wrap="square" rtlCol="0">
            <a:spAutoFit/>
          </a:bodyPr>
          <a:lstStyle/>
          <a:p>
            <a:pPr algn="ctr"/>
            <a:r>
              <a:rPr lang="en-ID" b="1" dirty="0" err="1" smtClean="0">
                <a:solidFill>
                  <a:schemeClr val="bg1"/>
                </a:solidFill>
                <a:latin typeface="Comic Sans MS" pitchFamily="66" charset="0"/>
              </a:rPr>
              <a:t>Apakah</a:t>
            </a:r>
            <a:r>
              <a:rPr lang="en-ID" b="1" dirty="0" smtClean="0">
                <a:solidFill>
                  <a:schemeClr val="bg1"/>
                </a:solidFill>
                <a:latin typeface="Comic Sans MS" pitchFamily="66" charset="0"/>
              </a:rPr>
              <a:t> </a:t>
            </a:r>
            <a:r>
              <a:rPr lang="en-ID" b="1" dirty="0" err="1" smtClean="0">
                <a:solidFill>
                  <a:schemeClr val="bg1"/>
                </a:solidFill>
                <a:latin typeface="Comic Sans MS" pitchFamily="66" charset="0"/>
              </a:rPr>
              <a:t>berlaku</a:t>
            </a:r>
            <a:r>
              <a:rPr lang="en-ID" b="1" dirty="0" smtClean="0">
                <a:solidFill>
                  <a:schemeClr val="bg1"/>
                </a:solidFill>
                <a:latin typeface="Comic Sans MS" pitchFamily="66" charset="0"/>
              </a:rPr>
              <a:t> di Indonesia?</a:t>
            </a:r>
            <a:endParaRPr lang="en-ID" b="1" dirty="0">
              <a:solidFill>
                <a:schemeClr val="bg1"/>
              </a:solidFill>
              <a:latin typeface="Comic Sans MS" pitchFamily="66" charset="0"/>
            </a:endParaRPr>
          </a:p>
        </p:txBody>
      </p:sp>
      <p:sp>
        <p:nvSpPr>
          <p:cNvPr id="6" name="Rectangle 2"/>
          <p:cNvSpPr>
            <a:spLocks noChangeArrowheads="1"/>
          </p:cNvSpPr>
          <p:nvPr/>
        </p:nvSpPr>
        <p:spPr bwMode="auto">
          <a:xfrm>
            <a:off x="74532" y="4781550"/>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extLst>
      <p:ext uri="{BB962C8B-B14F-4D97-AF65-F5344CB8AC3E}">
        <p14:creationId xmlns:p14="http://schemas.microsoft.com/office/powerpoint/2010/main" val="30480572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6000" b="-126000"/>
          </a:stretch>
        </a:blipFill>
        <a:effectLst/>
      </p:bgPr>
    </p:bg>
    <p:spTree>
      <p:nvGrpSpPr>
        <p:cNvPr id="1" name=""/>
        <p:cNvGrpSpPr/>
        <p:nvPr/>
      </p:nvGrpSpPr>
      <p:grpSpPr>
        <a:xfrm>
          <a:off x="0" y="0"/>
          <a:ext cx="0" cy="0"/>
          <a:chOff x="0" y="0"/>
          <a:chExt cx="0" cy="0"/>
        </a:xfrm>
      </p:grpSpPr>
      <p:sp>
        <p:nvSpPr>
          <p:cNvPr id="3" name="TextBox 2"/>
          <p:cNvSpPr txBox="1"/>
          <p:nvPr/>
        </p:nvSpPr>
        <p:spPr>
          <a:xfrm>
            <a:off x="533400" y="361950"/>
            <a:ext cx="8153400" cy="4278094"/>
          </a:xfrm>
          <a:prstGeom prst="rect">
            <a:avLst/>
          </a:prstGeom>
          <a:solidFill>
            <a:schemeClr val="accent6">
              <a:lumMod val="20000"/>
              <a:lumOff val="80000"/>
            </a:schemeClr>
          </a:solidFill>
          <a:ln w="28575">
            <a:solidFill>
              <a:schemeClr val="tx1"/>
            </a:solidFill>
            <a:prstDash val="dash"/>
          </a:ln>
        </p:spPr>
        <p:txBody>
          <a:bodyPr wrap="square" rtlCol="0">
            <a:spAutoFit/>
          </a:bodyPr>
          <a:lstStyle/>
          <a:p>
            <a:endParaRPr lang="en-ID" sz="1600" dirty="0" smtClean="0"/>
          </a:p>
          <a:p>
            <a:pPr algn="just"/>
            <a:r>
              <a:rPr lang="en-ID" sz="1600" i="1" dirty="0" err="1" smtClean="0"/>
              <a:t>Seperti</a:t>
            </a:r>
            <a:r>
              <a:rPr lang="en-ID" sz="1600" i="1" dirty="0" smtClean="0"/>
              <a:t> </a:t>
            </a:r>
            <a:r>
              <a:rPr lang="en-ID" sz="1600" i="1" dirty="0" err="1"/>
              <a:t>halnya</a:t>
            </a:r>
            <a:r>
              <a:rPr lang="en-ID" sz="1600" i="1" dirty="0"/>
              <a:t> </a:t>
            </a:r>
            <a:r>
              <a:rPr lang="en-ID" sz="1600" i="1" dirty="0" err="1"/>
              <a:t>pada</a:t>
            </a:r>
            <a:r>
              <a:rPr lang="en-ID" sz="1600" i="1" dirty="0"/>
              <a:t> </a:t>
            </a:r>
            <a:r>
              <a:rPr lang="en-ID" sz="1600" i="1" dirty="0" err="1"/>
              <a:t>teori-teori</a:t>
            </a:r>
            <a:r>
              <a:rPr lang="en-ID" sz="1600" i="1" dirty="0"/>
              <a:t> lain, </a:t>
            </a:r>
            <a:r>
              <a:rPr lang="en-ID" sz="1600" i="1" dirty="0" err="1"/>
              <a:t>ada</a:t>
            </a:r>
            <a:r>
              <a:rPr lang="en-ID" sz="1600" i="1" dirty="0"/>
              <a:t> </a:t>
            </a:r>
            <a:r>
              <a:rPr lang="en-ID" sz="1600" i="1" dirty="0" err="1"/>
              <a:t>teori</a:t>
            </a:r>
            <a:r>
              <a:rPr lang="en-ID" sz="1600" i="1" dirty="0"/>
              <a:t> yang </a:t>
            </a:r>
            <a:r>
              <a:rPr lang="en-ID" sz="1600" i="1" dirty="0" err="1"/>
              <a:t>juga</a:t>
            </a:r>
            <a:r>
              <a:rPr lang="en-ID" sz="1600" i="1" dirty="0"/>
              <a:t> </a:t>
            </a:r>
            <a:r>
              <a:rPr lang="en-ID" sz="1600" i="1" dirty="0" err="1"/>
              <a:t>membantah</a:t>
            </a:r>
            <a:r>
              <a:rPr lang="en-ID" sz="1600" i="1" dirty="0"/>
              <a:t> </a:t>
            </a:r>
            <a:r>
              <a:rPr lang="en-ID" sz="1600" i="1" dirty="0" err="1"/>
              <a:t>teori</a:t>
            </a:r>
            <a:r>
              <a:rPr lang="en-ID" sz="1600" i="1" dirty="0"/>
              <a:t> </a:t>
            </a:r>
            <a:r>
              <a:rPr lang="en-ID" sz="1600" i="1" dirty="0" err="1"/>
              <a:t>kurva</a:t>
            </a:r>
            <a:r>
              <a:rPr lang="en-ID" sz="1600" i="1" dirty="0"/>
              <a:t> Philips. </a:t>
            </a:r>
            <a:r>
              <a:rPr lang="en-ID" sz="1600" i="1" dirty="0" err="1"/>
              <a:t>Pada</a:t>
            </a:r>
            <a:r>
              <a:rPr lang="en-ID" sz="1600" i="1" dirty="0"/>
              <a:t> </a:t>
            </a:r>
            <a:r>
              <a:rPr lang="en-ID" sz="1600" i="1" dirty="0" err="1"/>
              <a:t>akhir</a:t>
            </a:r>
            <a:r>
              <a:rPr lang="en-ID" sz="1600" i="1" dirty="0"/>
              <a:t> </a:t>
            </a:r>
            <a:r>
              <a:rPr lang="en-ID" sz="1600" i="1" dirty="0" err="1"/>
              <a:t>tahun</a:t>
            </a:r>
            <a:r>
              <a:rPr lang="en-ID" sz="1600" i="1" dirty="0"/>
              <a:t> 1960-an, </a:t>
            </a:r>
            <a:r>
              <a:rPr lang="en-ID" sz="1600" i="1" dirty="0" err="1"/>
              <a:t>sekelompok</a:t>
            </a:r>
            <a:r>
              <a:rPr lang="en-ID" sz="1600" i="1" dirty="0"/>
              <a:t> </a:t>
            </a:r>
            <a:r>
              <a:rPr lang="en-ID" sz="1600" i="1" dirty="0" err="1"/>
              <a:t>ekonom</a:t>
            </a:r>
            <a:r>
              <a:rPr lang="en-ID" sz="1600" i="1" dirty="0"/>
              <a:t> </a:t>
            </a:r>
            <a:r>
              <a:rPr lang="en-ID" sz="1600" i="1" dirty="0" err="1"/>
              <a:t>moneteret</a:t>
            </a:r>
            <a:r>
              <a:rPr lang="en-ID" sz="1600" i="1" dirty="0"/>
              <a:t> yang </a:t>
            </a:r>
            <a:r>
              <a:rPr lang="en-ID" sz="1600" i="1" dirty="0" err="1"/>
              <a:t>dipimpin</a:t>
            </a:r>
            <a:r>
              <a:rPr lang="en-ID" sz="1600" i="1" dirty="0"/>
              <a:t> </a:t>
            </a:r>
            <a:r>
              <a:rPr lang="en-ID" sz="1600" b="1" i="1" dirty="0" err="1"/>
              <a:t>oleh</a:t>
            </a:r>
            <a:r>
              <a:rPr lang="en-ID" sz="1600" b="1" i="1" dirty="0"/>
              <a:t> </a:t>
            </a:r>
            <a:r>
              <a:rPr lang="en-ID" sz="1600" b="1" i="1" dirty="0">
                <a:solidFill>
                  <a:srgbClr val="C00000"/>
                </a:solidFill>
              </a:rPr>
              <a:t>Milton Friedman </a:t>
            </a:r>
            <a:r>
              <a:rPr lang="en-ID" sz="1600" b="1" i="1" dirty="0" err="1"/>
              <a:t>dan</a:t>
            </a:r>
            <a:r>
              <a:rPr lang="en-ID" sz="1600" b="1" i="1" dirty="0"/>
              <a:t> </a:t>
            </a:r>
            <a:r>
              <a:rPr lang="en-ID" sz="1600" b="1" i="1" dirty="0">
                <a:solidFill>
                  <a:srgbClr val="C00000"/>
                </a:solidFill>
              </a:rPr>
              <a:t>Edmund Phelps</a:t>
            </a:r>
            <a:r>
              <a:rPr lang="en-ID" sz="1600" i="1" dirty="0"/>
              <a:t>, </a:t>
            </a:r>
            <a:r>
              <a:rPr lang="en-ID" sz="1600" b="1" i="1" dirty="0" err="1"/>
              <a:t>berpendapat</a:t>
            </a:r>
            <a:r>
              <a:rPr lang="en-ID" sz="1600" b="1" i="1" dirty="0"/>
              <a:t> </a:t>
            </a:r>
            <a:r>
              <a:rPr lang="en-ID" sz="1600" b="1" i="1" dirty="0" err="1"/>
              <a:t>bahwa</a:t>
            </a:r>
            <a:r>
              <a:rPr lang="en-ID" sz="1600" b="1" i="1" dirty="0"/>
              <a:t> </a:t>
            </a:r>
            <a:r>
              <a:rPr lang="en-ID" sz="1600" b="1" i="1" dirty="0" err="1"/>
              <a:t>Kurva</a:t>
            </a:r>
            <a:r>
              <a:rPr lang="en-ID" sz="1600" b="1" i="1" dirty="0"/>
              <a:t> Phillips </a:t>
            </a:r>
            <a:r>
              <a:rPr lang="en-ID" sz="1600" b="1" i="1" dirty="0" err="1"/>
              <a:t>tidak</a:t>
            </a:r>
            <a:r>
              <a:rPr lang="en-ID" sz="1600" b="1" i="1" dirty="0"/>
              <a:t> </a:t>
            </a:r>
            <a:r>
              <a:rPr lang="en-ID" sz="1600" b="1" i="1" dirty="0" err="1"/>
              <a:t>berlaku</a:t>
            </a:r>
            <a:r>
              <a:rPr lang="en-ID" sz="1600" b="1" i="1" dirty="0"/>
              <a:t> </a:t>
            </a:r>
            <a:r>
              <a:rPr lang="en-ID" sz="1600" b="1" i="1" dirty="0" err="1"/>
              <a:t>dalam</a:t>
            </a:r>
            <a:r>
              <a:rPr lang="en-ID" sz="1600" b="1" i="1" dirty="0"/>
              <a:t> </a:t>
            </a:r>
            <a:r>
              <a:rPr lang="en-ID" sz="1600" b="1" i="1" dirty="0" err="1"/>
              <a:t>jangka</a:t>
            </a:r>
            <a:r>
              <a:rPr lang="en-ID" sz="1600" b="1" i="1" dirty="0"/>
              <a:t> </a:t>
            </a:r>
            <a:r>
              <a:rPr lang="en-ID" sz="1600" b="1" i="1" dirty="0" err="1"/>
              <a:t>panjang</a:t>
            </a:r>
            <a:r>
              <a:rPr lang="en-ID" sz="1600" b="1" i="1" dirty="0"/>
              <a:t>. </a:t>
            </a:r>
            <a:r>
              <a:rPr lang="en-ID" sz="1600" b="1" i="1" dirty="0" err="1"/>
              <a:t>Mereka</a:t>
            </a:r>
            <a:r>
              <a:rPr lang="en-ID" sz="1600" b="1" i="1" dirty="0"/>
              <a:t> </a:t>
            </a:r>
            <a:r>
              <a:rPr lang="en-ID" sz="1600" b="1" i="1" dirty="0" err="1"/>
              <a:t>berpendapat</a:t>
            </a:r>
            <a:r>
              <a:rPr lang="en-ID" sz="1600" b="1" i="1" dirty="0"/>
              <a:t> </a:t>
            </a:r>
            <a:r>
              <a:rPr lang="en-ID" sz="1600" b="1" i="1" dirty="0" err="1"/>
              <a:t>bahwa</a:t>
            </a:r>
            <a:r>
              <a:rPr lang="en-ID" sz="1600" b="1" i="1" dirty="0"/>
              <a:t> </a:t>
            </a:r>
            <a:r>
              <a:rPr lang="en-ID" sz="1600" b="1" i="1" dirty="0" err="1"/>
              <a:t>dalam</a:t>
            </a:r>
            <a:r>
              <a:rPr lang="en-ID" sz="1600" b="1" i="1" dirty="0"/>
              <a:t> </a:t>
            </a:r>
            <a:r>
              <a:rPr lang="en-ID" sz="1600" b="1" i="1" dirty="0" err="1"/>
              <a:t>jangka</a:t>
            </a:r>
            <a:r>
              <a:rPr lang="en-ID" sz="1600" b="1" i="1" dirty="0"/>
              <a:t> </a:t>
            </a:r>
            <a:r>
              <a:rPr lang="en-ID" sz="1600" b="1" i="1" dirty="0" err="1"/>
              <a:t>panjang</a:t>
            </a:r>
            <a:r>
              <a:rPr lang="en-ID" sz="1600" b="1" i="1" dirty="0"/>
              <a:t>, </a:t>
            </a:r>
            <a:r>
              <a:rPr lang="en-ID" sz="1600" b="1" i="1" dirty="0" err="1"/>
              <a:t>ekonomi</a:t>
            </a:r>
            <a:r>
              <a:rPr lang="en-ID" sz="1600" b="1" i="1" dirty="0"/>
              <a:t> </a:t>
            </a:r>
            <a:r>
              <a:rPr lang="en-ID" sz="1600" b="1" i="1" dirty="0" err="1"/>
              <a:t>cenderung</a:t>
            </a:r>
            <a:r>
              <a:rPr lang="en-ID" sz="1600" b="1" i="1" dirty="0"/>
              <a:t> </a:t>
            </a:r>
            <a:r>
              <a:rPr lang="en-ID" sz="1600" b="1" i="1" dirty="0" err="1"/>
              <a:t>akan</a:t>
            </a:r>
            <a:r>
              <a:rPr lang="en-ID" sz="1600" b="1" i="1" dirty="0"/>
              <a:t> </a:t>
            </a:r>
            <a:r>
              <a:rPr lang="en-ID" sz="1600" b="1" i="1" dirty="0" err="1"/>
              <a:t>kembali</a:t>
            </a:r>
            <a:r>
              <a:rPr lang="en-ID" sz="1600" b="1" i="1" dirty="0"/>
              <a:t> </a:t>
            </a:r>
            <a:r>
              <a:rPr lang="en-ID" sz="1600" b="1" i="1" dirty="0" err="1"/>
              <a:t>ke</a:t>
            </a:r>
            <a:r>
              <a:rPr lang="en-ID" sz="1600" b="1" i="1" dirty="0"/>
              <a:t> </a:t>
            </a:r>
            <a:r>
              <a:rPr lang="en-ID" sz="1600" b="1" i="1" dirty="0" err="1"/>
              <a:t>tingkat</a:t>
            </a:r>
            <a:r>
              <a:rPr lang="en-ID" sz="1600" b="1" i="1" dirty="0"/>
              <a:t> </a:t>
            </a:r>
            <a:r>
              <a:rPr lang="en-ID" sz="1600" b="1" i="1" dirty="0" err="1"/>
              <a:t>pengangguran</a:t>
            </a:r>
            <a:r>
              <a:rPr lang="en-ID" sz="1600" b="1" i="1" dirty="0"/>
              <a:t> </a:t>
            </a:r>
            <a:r>
              <a:rPr lang="en-ID" sz="1600" b="1" i="1" dirty="0" err="1"/>
              <a:t>alami</a:t>
            </a:r>
            <a:r>
              <a:rPr lang="en-ID" sz="1600" b="1" i="1" dirty="0"/>
              <a:t>.</a:t>
            </a:r>
            <a:r>
              <a:rPr lang="en-ID" sz="1600" i="1" dirty="0"/>
              <a:t> Hal </a:t>
            </a:r>
            <a:r>
              <a:rPr lang="en-ID" sz="1600" i="1" dirty="0" err="1"/>
              <a:t>ini</a:t>
            </a:r>
            <a:r>
              <a:rPr lang="en-ID" sz="1600" i="1" dirty="0"/>
              <a:t> </a:t>
            </a:r>
            <a:r>
              <a:rPr lang="en-ID" sz="1600" b="1" i="1" dirty="0" err="1"/>
              <a:t>terjadi</a:t>
            </a:r>
            <a:r>
              <a:rPr lang="en-ID" sz="1600" b="1" i="1" dirty="0"/>
              <a:t> </a:t>
            </a:r>
            <a:r>
              <a:rPr lang="en-ID" sz="1600" b="1" i="1" dirty="0" err="1"/>
              <a:t>karena</a:t>
            </a:r>
            <a:r>
              <a:rPr lang="en-ID" sz="1600" b="1" i="1" dirty="0"/>
              <a:t> </a:t>
            </a:r>
            <a:r>
              <a:rPr lang="en-ID" sz="1600" b="1" i="1" dirty="0" err="1"/>
              <a:t>tingkat</a:t>
            </a:r>
            <a:r>
              <a:rPr lang="en-ID" sz="1600" b="1" i="1" dirty="0"/>
              <a:t> </a:t>
            </a:r>
            <a:r>
              <a:rPr lang="en-ID" sz="1600" b="1" i="1" dirty="0" err="1"/>
              <a:t>pengangguran</a:t>
            </a:r>
            <a:r>
              <a:rPr lang="en-ID" sz="1600" b="1" i="1" dirty="0"/>
              <a:t> </a:t>
            </a:r>
            <a:r>
              <a:rPr lang="en-ID" sz="1600" b="1" i="1" dirty="0" err="1"/>
              <a:t>pada</a:t>
            </a:r>
            <a:r>
              <a:rPr lang="en-ID" sz="1600" b="1" i="1" dirty="0"/>
              <a:t> </a:t>
            </a:r>
            <a:r>
              <a:rPr lang="en-ID" sz="1600" b="1" i="1" dirty="0" err="1"/>
              <a:t>jangka</a:t>
            </a:r>
            <a:r>
              <a:rPr lang="en-ID" sz="1600" b="1" i="1" dirty="0"/>
              <a:t> </a:t>
            </a:r>
            <a:r>
              <a:rPr lang="en-ID" sz="1600" b="1" i="1" dirty="0" err="1"/>
              <a:t>panjang</a:t>
            </a:r>
            <a:r>
              <a:rPr lang="en-ID" sz="1600" b="1" i="1" dirty="0"/>
              <a:t> </a:t>
            </a:r>
            <a:r>
              <a:rPr lang="en-ID" sz="1600" b="1" i="1" dirty="0" err="1"/>
              <a:t>akan</a:t>
            </a:r>
            <a:r>
              <a:rPr lang="en-ID" sz="1600" b="1" i="1" dirty="0"/>
              <a:t> </a:t>
            </a:r>
            <a:r>
              <a:rPr lang="en-ID" sz="1600" b="1" i="1" dirty="0" err="1"/>
              <a:t>menyesuaikan</a:t>
            </a:r>
            <a:r>
              <a:rPr lang="en-ID" sz="1600" b="1" i="1" dirty="0"/>
              <a:t> </a:t>
            </a:r>
            <a:r>
              <a:rPr lang="en-ID" sz="1600" b="1" i="1" dirty="0" err="1"/>
              <a:t>tingkat</a:t>
            </a:r>
            <a:r>
              <a:rPr lang="en-ID" sz="1600" b="1" i="1" dirty="0"/>
              <a:t> </a:t>
            </a:r>
            <a:r>
              <a:rPr lang="en-ID" sz="1600" b="1" i="1" dirty="0" err="1"/>
              <a:t>inflasi</a:t>
            </a:r>
            <a:r>
              <a:rPr lang="en-ID" sz="1600" b="1" i="1" dirty="0" smtClean="0"/>
              <a:t>.</a:t>
            </a:r>
          </a:p>
          <a:p>
            <a:pPr algn="just"/>
            <a:endParaRPr lang="en-US" sz="1600" b="1" i="1" dirty="0"/>
          </a:p>
          <a:p>
            <a:pPr algn="just"/>
            <a:r>
              <a:rPr lang="en-ID" sz="1600" i="1" dirty="0"/>
              <a:t>Tingkat </a:t>
            </a:r>
            <a:r>
              <a:rPr lang="en-ID" sz="1600" i="1" dirty="0" err="1"/>
              <a:t>alami</a:t>
            </a:r>
            <a:r>
              <a:rPr lang="en-ID" sz="1600" i="1" dirty="0"/>
              <a:t> yang </a:t>
            </a:r>
            <a:r>
              <a:rPr lang="en-ID" sz="1600" i="1" dirty="0" err="1"/>
              <a:t>dimaksud</a:t>
            </a:r>
            <a:r>
              <a:rPr lang="en-ID" sz="1600" i="1" dirty="0"/>
              <a:t> </a:t>
            </a:r>
            <a:r>
              <a:rPr lang="en-ID" sz="1600" i="1" dirty="0" err="1"/>
              <a:t>adalah</a:t>
            </a:r>
            <a:r>
              <a:rPr lang="en-ID" sz="1600" i="1" dirty="0"/>
              <a:t> </a:t>
            </a:r>
            <a:r>
              <a:rPr lang="en-ID" sz="1600" i="1" dirty="0" err="1"/>
              <a:t>tingkat</a:t>
            </a:r>
            <a:r>
              <a:rPr lang="en-ID" sz="1600" i="1" dirty="0"/>
              <a:t> </a:t>
            </a:r>
            <a:r>
              <a:rPr lang="en-ID" sz="1600" i="1" dirty="0" err="1"/>
              <a:t>pengangguran</a:t>
            </a:r>
            <a:r>
              <a:rPr lang="en-ID" sz="1600" i="1" dirty="0"/>
              <a:t> </a:t>
            </a:r>
            <a:r>
              <a:rPr lang="en-ID" sz="1600" i="1" dirty="0" err="1"/>
              <a:t>jangka</a:t>
            </a:r>
            <a:r>
              <a:rPr lang="en-ID" sz="1600" i="1" dirty="0"/>
              <a:t> </a:t>
            </a:r>
            <a:r>
              <a:rPr lang="en-ID" sz="1600" i="1" dirty="0" err="1"/>
              <a:t>panjang</a:t>
            </a:r>
            <a:r>
              <a:rPr lang="en-ID" sz="1600" i="1" dirty="0"/>
              <a:t> yang </a:t>
            </a:r>
            <a:r>
              <a:rPr lang="en-ID" sz="1600" i="1" dirty="0" err="1"/>
              <a:t>diamati</a:t>
            </a:r>
            <a:r>
              <a:rPr lang="en-ID" sz="1600" i="1" dirty="0"/>
              <a:t> </a:t>
            </a:r>
            <a:r>
              <a:rPr lang="en-ID" sz="1600" i="1" dirty="0" err="1"/>
              <a:t>setelah</a:t>
            </a:r>
            <a:r>
              <a:rPr lang="en-ID" sz="1600" i="1" dirty="0"/>
              <a:t> </a:t>
            </a:r>
            <a:r>
              <a:rPr lang="en-ID" sz="1600" i="1" dirty="0" err="1"/>
              <a:t>efek</a:t>
            </a:r>
            <a:r>
              <a:rPr lang="en-ID" sz="1600" i="1" dirty="0"/>
              <a:t> </a:t>
            </a:r>
            <a:r>
              <a:rPr lang="en-ID" sz="1600" i="1" dirty="0" err="1"/>
              <a:t>dari</a:t>
            </a:r>
            <a:r>
              <a:rPr lang="en-ID" sz="1600" i="1" dirty="0"/>
              <a:t> </a:t>
            </a:r>
            <a:r>
              <a:rPr lang="en-ID" sz="1600" i="1" dirty="0" err="1"/>
              <a:t>faktor</a:t>
            </a:r>
            <a:r>
              <a:rPr lang="en-ID" sz="1600" i="1" dirty="0"/>
              <a:t> </a:t>
            </a:r>
            <a:r>
              <a:rPr lang="en-ID" sz="1600" i="1" dirty="0" err="1"/>
              <a:t>siklus</a:t>
            </a:r>
            <a:r>
              <a:rPr lang="en-ID" sz="1600" i="1" dirty="0"/>
              <a:t> </a:t>
            </a:r>
            <a:r>
              <a:rPr lang="en-ID" sz="1600" i="1" dirty="0" err="1"/>
              <a:t>jangka</a:t>
            </a:r>
            <a:r>
              <a:rPr lang="en-ID" sz="1600" i="1" dirty="0"/>
              <a:t> </a:t>
            </a:r>
            <a:r>
              <a:rPr lang="en-ID" sz="1600" i="1" dirty="0" err="1"/>
              <a:t>pendek</a:t>
            </a:r>
            <a:r>
              <a:rPr lang="en-ID" sz="1600" i="1" dirty="0"/>
              <a:t> </a:t>
            </a:r>
            <a:r>
              <a:rPr lang="en-ID" sz="1600" i="1" dirty="0" err="1"/>
              <a:t>telah</a:t>
            </a:r>
            <a:r>
              <a:rPr lang="en-ID" sz="1600" i="1" dirty="0"/>
              <a:t> </a:t>
            </a:r>
            <a:r>
              <a:rPr lang="en-ID" sz="1600" i="1" dirty="0" err="1"/>
              <a:t>menghilang</a:t>
            </a:r>
            <a:r>
              <a:rPr lang="en-ID" sz="1600" i="1" dirty="0"/>
              <a:t> </a:t>
            </a:r>
            <a:r>
              <a:rPr lang="en-ID" sz="1600" i="1" dirty="0" err="1"/>
              <a:t>dan</a:t>
            </a:r>
            <a:r>
              <a:rPr lang="en-ID" sz="1600" i="1" dirty="0"/>
              <a:t> </a:t>
            </a:r>
            <a:r>
              <a:rPr lang="en-ID" sz="1600" i="1" dirty="0" err="1"/>
              <a:t>upah</a:t>
            </a:r>
            <a:r>
              <a:rPr lang="en-ID" sz="1600" i="1" dirty="0"/>
              <a:t> </a:t>
            </a:r>
            <a:r>
              <a:rPr lang="en-ID" sz="1600" i="1" dirty="0" err="1"/>
              <a:t>telah</a:t>
            </a:r>
            <a:r>
              <a:rPr lang="en-ID" sz="1600" i="1" dirty="0"/>
              <a:t> </a:t>
            </a:r>
            <a:r>
              <a:rPr lang="en-ID" sz="1600" i="1" dirty="0" err="1"/>
              <a:t>disesuaikan</a:t>
            </a:r>
            <a:r>
              <a:rPr lang="en-ID" sz="1600" i="1" dirty="0"/>
              <a:t> </a:t>
            </a:r>
            <a:r>
              <a:rPr lang="en-ID" sz="1600" i="1" dirty="0" err="1"/>
              <a:t>ke</a:t>
            </a:r>
            <a:r>
              <a:rPr lang="en-ID" sz="1600" i="1" dirty="0"/>
              <a:t> </a:t>
            </a:r>
            <a:r>
              <a:rPr lang="en-ID" sz="1600" i="1" dirty="0" err="1"/>
              <a:t>tingkat</a:t>
            </a:r>
            <a:r>
              <a:rPr lang="en-ID" sz="1600" i="1" dirty="0"/>
              <a:t> </a:t>
            </a:r>
            <a:r>
              <a:rPr lang="en-ID" sz="1600" i="1" dirty="0" err="1"/>
              <a:t>dimana</a:t>
            </a:r>
            <a:r>
              <a:rPr lang="en-ID" sz="1600" i="1" dirty="0"/>
              <a:t> </a:t>
            </a:r>
            <a:r>
              <a:rPr lang="en-ID" sz="1600" i="1" dirty="0" err="1"/>
              <a:t>pasokan</a:t>
            </a:r>
            <a:r>
              <a:rPr lang="en-ID" sz="1600" i="1" dirty="0"/>
              <a:t> </a:t>
            </a:r>
            <a:r>
              <a:rPr lang="en-ID" sz="1600" i="1" dirty="0" err="1"/>
              <a:t>dan</a:t>
            </a:r>
            <a:r>
              <a:rPr lang="en-ID" sz="1600" i="1" dirty="0"/>
              <a:t> </a:t>
            </a:r>
            <a:r>
              <a:rPr lang="en-ID" sz="1600" i="1" dirty="0" err="1"/>
              <a:t>permintaan</a:t>
            </a:r>
            <a:r>
              <a:rPr lang="en-ID" sz="1600" i="1" dirty="0"/>
              <a:t> di </a:t>
            </a:r>
            <a:r>
              <a:rPr lang="en-ID" sz="1600" i="1" dirty="0" err="1"/>
              <a:t>pasar</a:t>
            </a:r>
            <a:r>
              <a:rPr lang="en-ID" sz="1600" i="1" dirty="0"/>
              <a:t> </a:t>
            </a:r>
            <a:r>
              <a:rPr lang="en-ID" sz="1600" i="1" dirty="0" err="1"/>
              <a:t>tenaga</a:t>
            </a:r>
            <a:r>
              <a:rPr lang="en-ID" sz="1600" i="1" dirty="0"/>
              <a:t> </a:t>
            </a:r>
            <a:r>
              <a:rPr lang="en-ID" sz="1600" i="1" dirty="0" err="1"/>
              <a:t>kerja</a:t>
            </a:r>
            <a:r>
              <a:rPr lang="en-ID" sz="1600" i="1" dirty="0"/>
              <a:t> </a:t>
            </a:r>
            <a:r>
              <a:rPr lang="en-ID" sz="1600" i="1" dirty="0" err="1"/>
              <a:t>seimbang</a:t>
            </a:r>
            <a:r>
              <a:rPr lang="en-ID" sz="1600" i="1" dirty="0" smtClean="0"/>
              <a:t>.</a:t>
            </a:r>
          </a:p>
          <a:p>
            <a:pPr algn="just"/>
            <a:r>
              <a:rPr lang="en-ID" sz="1600" i="1" dirty="0" err="1" smtClean="0"/>
              <a:t>Jika</a:t>
            </a:r>
            <a:r>
              <a:rPr lang="en-ID" sz="1600" i="1" dirty="0" smtClean="0"/>
              <a:t> </a:t>
            </a:r>
            <a:r>
              <a:rPr lang="en-ID" sz="1600" i="1" dirty="0" err="1"/>
              <a:t>pekerja</a:t>
            </a:r>
            <a:r>
              <a:rPr lang="en-ID" sz="1600" i="1" dirty="0"/>
              <a:t> </a:t>
            </a:r>
            <a:r>
              <a:rPr lang="en-ID" sz="1600" i="1" dirty="0" err="1"/>
              <a:t>mengharapkan</a:t>
            </a:r>
            <a:r>
              <a:rPr lang="en-ID" sz="1600" i="1" dirty="0"/>
              <a:t> </a:t>
            </a:r>
            <a:r>
              <a:rPr lang="en-ID" sz="1600" i="1" dirty="0" err="1"/>
              <a:t>harga</a:t>
            </a:r>
            <a:r>
              <a:rPr lang="en-ID" sz="1600" i="1" dirty="0"/>
              <a:t> </a:t>
            </a:r>
            <a:r>
              <a:rPr lang="en-ID" sz="1600" i="1" dirty="0" err="1"/>
              <a:t>naik</a:t>
            </a:r>
            <a:r>
              <a:rPr lang="en-ID" sz="1600" i="1" dirty="0"/>
              <a:t>, </a:t>
            </a:r>
            <a:r>
              <a:rPr lang="en-ID" sz="1600" i="1" dirty="0" err="1"/>
              <a:t>mereka</a:t>
            </a:r>
            <a:r>
              <a:rPr lang="en-ID" sz="1600" i="1" dirty="0"/>
              <a:t> </a:t>
            </a:r>
            <a:r>
              <a:rPr lang="en-ID" sz="1600" i="1" dirty="0" err="1"/>
              <a:t>akan</a:t>
            </a:r>
            <a:r>
              <a:rPr lang="en-ID" sz="1600" i="1" dirty="0"/>
              <a:t> </a:t>
            </a:r>
            <a:r>
              <a:rPr lang="en-ID" sz="1600" i="1" dirty="0" err="1"/>
              <a:t>menuntut</a:t>
            </a:r>
            <a:r>
              <a:rPr lang="en-ID" sz="1600" i="1" dirty="0"/>
              <a:t> </a:t>
            </a:r>
            <a:r>
              <a:rPr lang="en-ID" sz="1600" i="1" dirty="0" err="1"/>
              <a:t>upah</a:t>
            </a:r>
            <a:r>
              <a:rPr lang="en-ID" sz="1600" i="1" dirty="0"/>
              <a:t> yang </a:t>
            </a:r>
            <a:r>
              <a:rPr lang="en-ID" sz="1600" i="1" dirty="0" err="1"/>
              <a:t>lebih</a:t>
            </a:r>
            <a:r>
              <a:rPr lang="en-ID" sz="1600" i="1" dirty="0"/>
              <a:t> </a:t>
            </a:r>
            <a:r>
              <a:rPr lang="en-ID" sz="1600" i="1" dirty="0" err="1"/>
              <a:t>tinggi</a:t>
            </a:r>
            <a:r>
              <a:rPr lang="en-ID" sz="1600" i="1" dirty="0"/>
              <a:t> </a:t>
            </a:r>
            <a:r>
              <a:rPr lang="en-ID" sz="1600" i="1" dirty="0" err="1"/>
              <a:t>sehingga</a:t>
            </a:r>
            <a:r>
              <a:rPr lang="en-ID" sz="1600" i="1" dirty="0"/>
              <a:t> </a:t>
            </a:r>
            <a:r>
              <a:rPr lang="en-ID" sz="1600" i="1" dirty="0" err="1"/>
              <a:t>upah</a:t>
            </a:r>
            <a:r>
              <a:rPr lang="en-ID" sz="1600" i="1" dirty="0"/>
              <a:t> </a:t>
            </a:r>
            <a:r>
              <a:rPr lang="en-ID" sz="1600" i="1" dirty="0" err="1"/>
              <a:t>riil</a:t>
            </a:r>
            <a:r>
              <a:rPr lang="en-ID" sz="1600" i="1" dirty="0"/>
              <a:t> </a:t>
            </a:r>
            <a:r>
              <a:rPr lang="en-ID" sz="1600" i="1" dirty="0" err="1"/>
              <a:t>mereka</a:t>
            </a:r>
            <a:r>
              <a:rPr lang="en-ID" sz="1600" i="1" dirty="0"/>
              <a:t> yang </a:t>
            </a:r>
            <a:r>
              <a:rPr lang="en-ID" sz="1600" i="1" dirty="0" err="1"/>
              <a:t>disesuaikan</a:t>
            </a:r>
            <a:r>
              <a:rPr lang="en-ID" sz="1600" i="1" dirty="0"/>
              <a:t> </a:t>
            </a:r>
            <a:r>
              <a:rPr lang="en-ID" sz="1600" i="1" dirty="0" err="1"/>
              <a:t>dengan</a:t>
            </a:r>
            <a:r>
              <a:rPr lang="en-ID" sz="1600" i="1" dirty="0"/>
              <a:t> </a:t>
            </a:r>
            <a:r>
              <a:rPr lang="en-ID" sz="1600" i="1" dirty="0" err="1"/>
              <a:t>inflasi</a:t>
            </a:r>
            <a:r>
              <a:rPr lang="en-ID" sz="1600" i="1" dirty="0"/>
              <a:t> </a:t>
            </a:r>
            <a:r>
              <a:rPr lang="en-ID" sz="1600" i="1" dirty="0" err="1"/>
              <a:t>menjadi</a:t>
            </a:r>
            <a:r>
              <a:rPr lang="en-ID" sz="1600" i="1" dirty="0"/>
              <a:t> </a:t>
            </a:r>
            <a:r>
              <a:rPr lang="en-ID" sz="1600" i="1" dirty="0" err="1"/>
              <a:t>konstan</a:t>
            </a:r>
            <a:r>
              <a:rPr lang="en-ID" sz="1600" i="1" dirty="0" smtClean="0"/>
              <a:t>.</a:t>
            </a:r>
          </a:p>
          <a:p>
            <a:pPr algn="just"/>
            <a:endParaRPr lang="en-ID" sz="1600" i="1" dirty="0" smtClean="0"/>
          </a:p>
          <a:p>
            <a:pPr algn="just"/>
            <a:r>
              <a:rPr lang="en-ID" sz="1600" i="1" dirty="0" err="1"/>
              <a:t>Temuan</a:t>
            </a:r>
            <a:r>
              <a:rPr lang="en-ID" sz="1600" i="1" dirty="0"/>
              <a:t> Friedman </a:t>
            </a:r>
            <a:r>
              <a:rPr lang="en-ID" sz="1600" i="1" dirty="0" err="1"/>
              <a:t>dan</a:t>
            </a:r>
            <a:r>
              <a:rPr lang="en-ID" sz="1600" i="1" dirty="0"/>
              <a:t> Phelps </a:t>
            </a:r>
            <a:r>
              <a:rPr lang="en-ID" sz="1600" i="1" dirty="0" err="1"/>
              <a:t>memunculkan</a:t>
            </a:r>
            <a:r>
              <a:rPr lang="en-ID" sz="1600" i="1" dirty="0"/>
              <a:t> </a:t>
            </a:r>
            <a:r>
              <a:rPr lang="en-ID" sz="1600" i="1" dirty="0" err="1"/>
              <a:t>perbedaan</a:t>
            </a:r>
            <a:r>
              <a:rPr lang="en-ID" sz="1600" i="1" dirty="0"/>
              <a:t> </a:t>
            </a:r>
            <a:r>
              <a:rPr lang="en-ID" sz="1600" i="1" dirty="0" err="1"/>
              <a:t>antara</a:t>
            </a:r>
            <a:r>
              <a:rPr lang="en-ID" sz="1600" i="1" dirty="0"/>
              <a:t> </a:t>
            </a:r>
            <a:r>
              <a:rPr lang="en-ID" sz="1600" i="1" dirty="0" err="1"/>
              <a:t>kurva</a:t>
            </a:r>
            <a:r>
              <a:rPr lang="en-ID" sz="1600" i="1" dirty="0"/>
              <a:t> Phillips </a:t>
            </a:r>
            <a:r>
              <a:rPr lang="en-ID" sz="1600" i="1" dirty="0" err="1"/>
              <a:t>jangka</a:t>
            </a:r>
            <a:r>
              <a:rPr lang="en-ID" sz="1600" i="1" dirty="0"/>
              <a:t> </a:t>
            </a:r>
            <a:r>
              <a:rPr lang="en-ID" sz="1600" i="1" dirty="0" err="1"/>
              <a:t>pendek</a:t>
            </a:r>
            <a:r>
              <a:rPr lang="en-ID" sz="1600" i="1" dirty="0"/>
              <a:t> </a:t>
            </a:r>
            <a:r>
              <a:rPr lang="en-ID" sz="1600" i="1" dirty="0" err="1"/>
              <a:t>dan</a:t>
            </a:r>
            <a:r>
              <a:rPr lang="en-ID" sz="1600" i="1" dirty="0"/>
              <a:t> </a:t>
            </a:r>
            <a:r>
              <a:rPr lang="en-ID" sz="1600" i="1" dirty="0" err="1"/>
              <a:t>jangka</a:t>
            </a:r>
            <a:r>
              <a:rPr lang="en-ID" sz="1600" i="1" dirty="0"/>
              <a:t> </a:t>
            </a:r>
            <a:r>
              <a:rPr lang="en-ID" sz="1600" i="1" dirty="0" err="1"/>
              <a:t>panjang</a:t>
            </a:r>
            <a:r>
              <a:rPr lang="en-ID" sz="1600" i="1" dirty="0"/>
              <a:t>. </a:t>
            </a:r>
            <a:r>
              <a:rPr lang="en-ID" sz="1600" i="1" dirty="0" err="1"/>
              <a:t>Kurva</a:t>
            </a:r>
            <a:r>
              <a:rPr lang="en-ID" sz="1600" i="1" dirty="0"/>
              <a:t> Phillips </a:t>
            </a:r>
            <a:r>
              <a:rPr lang="en-ID" sz="1600" i="1" dirty="0" err="1"/>
              <a:t>jangka</a:t>
            </a:r>
            <a:r>
              <a:rPr lang="en-ID" sz="1600" i="1" dirty="0"/>
              <a:t> </a:t>
            </a:r>
            <a:r>
              <a:rPr lang="en-ID" sz="1600" i="1" dirty="0" err="1"/>
              <a:t>pendek</a:t>
            </a:r>
            <a:r>
              <a:rPr lang="en-ID" sz="1600" i="1" dirty="0"/>
              <a:t> </a:t>
            </a:r>
            <a:r>
              <a:rPr lang="en-ID" sz="1600" i="1" dirty="0" err="1"/>
              <a:t>termasuk</a:t>
            </a:r>
            <a:r>
              <a:rPr lang="en-ID" sz="1600" i="1" dirty="0"/>
              <a:t> </a:t>
            </a:r>
            <a:r>
              <a:rPr lang="en-ID" sz="1600" i="1" dirty="0" err="1"/>
              <a:t>inflasi</a:t>
            </a:r>
            <a:r>
              <a:rPr lang="en-ID" sz="1600" i="1" dirty="0"/>
              <a:t> yang </a:t>
            </a:r>
            <a:r>
              <a:rPr lang="en-ID" sz="1600" i="1" dirty="0" err="1"/>
              <a:t>diharapkan</a:t>
            </a:r>
            <a:r>
              <a:rPr lang="en-ID" sz="1600" i="1" dirty="0"/>
              <a:t> </a:t>
            </a:r>
            <a:r>
              <a:rPr lang="en-ID" sz="1600" i="1" dirty="0" err="1"/>
              <a:t>sebagai</a:t>
            </a:r>
            <a:r>
              <a:rPr lang="en-ID" sz="1600" i="1" dirty="0"/>
              <a:t> </a:t>
            </a:r>
            <a:r>
              <a:rPr lang="en-ID" sz="1600" i="1" dirty="0" err="1"/>
              <a:t>penentu</a:t>
            </a:r>
            <a:r>
              <a:rPr lang="en-ID" sz="1600" i="1" dirty="0"/>
              <a:t> </a:t>
            </a:r>
            <a:r>
              <a:rPr lang="en-ID" sz="1600" i="1" dirty="0" err="1"/>
              <a:t>tingkat</a:t>
            </a:r>
            <a:r>
              <a:rPr lang="en-ID" sz="1600" i="1" dirty="0"/>
              <a:t> </a:t>
            </a:r>
            <a:r>
              <a:rPr lang="en-ID" sz="1600" i="1" dirty="0" err="1"/>
              <a:t>inflasi</a:t>
            </a:r>
            <a:r>
              <a:rPr lang="en-ID" sz="1600" i="1" dirty="0"/>
              <a:t> </a:t>
            </a:r>
            <a:r>
              <a:rPr lang="en-ID" sz="1600" i="1" dirty="0" err="1"/>
              <a:t>saat</a:t>
            </a:r>
            <a:r>
              <a:rPr lang="en-ID" sz="1600" i="1" dirty="0"/>
              <a:t> </a:t>
            </a:r>
            <a:r>
              <a:rPr lang="en-ID" sz="1600" i="1" dirty="0" err="1"/>
              <a:t>ini</a:t>
            </a:r>
            <a:r>
              <a:rPr lang="en-ID" sz="1600" i="1" dirty="0" smtClean="0"/>
              <a:t>.</a:t>
            </a:r>
            <a:endParaRPr lang="en-US" sz="1600" i="1" dirty="0"/>
          </a:p>
        </p:txBody>
      </p:sp>
      <p:sp>
        <p:nvSpPr>
          <p:cNvPr id="4" name="TextBox 3"/>
          <p:cNvSpPr txBox="1"/>
          <p:nvPr/>
        </p:nvSpPr>
        <p:spPr>
          <a:xfrm>
            <a:off x="2667000" y="133350"/>
            <a:ext cx="3581400" cy="408623"/>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p:spPr>
        <p:txBody>
          <a:bodyPr wrap="square" rtlCol="0">
            <a:spAutoFit/>
          </a:bodyPr>
          <a:lstStyle/>
          <a:p>
            <a:pPr lvl="0"/>
            <a:r>
              <a:rPr lang="en-US" b="1" dirty="0" smtClean="0">
                <a:latin typeface="Comic Sans MS" pitchFamily="66" charset="0"/>
              </a:rPr>
              <a:t> </a:t>
            </a:r>
            <a:r>
              <a:rPr lang="en-US" b="1" dirty="0" err="1" smtClean="0">
                <a:latin typeface="Comic Sans MS" pitchFamily="66" charset="0"/>
              </a:rPr>
              <a:t>Bantahan</a:t>
            </a:r>
            <a:r>
              <a:rPr lang="en-US" b="1" dirty="0" smtClean="0">
                <a:latin typeface="Comic Sans MS" pitchFamily="66" charset="0"/>
              </a:rPr>
              <a:t> </a:t>
            </a:r>
            <a:r>
              <a:rPr lang="en-US" b="1" dirty="0" err="1" smtClean="0">
                <a:latin typeface="Comic Sans MS" pitchFamily="66" charset="0"/>
              </a:rPr>
              <a:t>Teori</a:t>
            </a:r>
            <a:r>
              <a:rPr lang="en-US" b="1" dirty="0" smtClean="0">
                <a:latin typeface="Comic Sans MS" pitchFamily="66" charset="0"/>
              </a:rPr>
              <a:t> </a:t>
            </a:r>
            <a:r>
              <a:rPr lang="en-US" b="1" dirty="0" err="1" smtClean="0">
                <a:latin typeface="Comic Sans MS" pitchFamily="66" charset="0"/>
              </a:rPr>
              <a:t>Kurva</a:t>
            </a:r>
            <a:r>
              <a:rPr lang="en-US" b="1" dirty="0" smtClean="0">
                <a:latin typeface="Comic Sans MS" pitchFamily="66" charset="0"/>
              </a:rPr>
              <a:t> Philips </a:t>
            </a:r>
            <a:endParaRPr lang="en-US" b="1" dirty="0">
              <a:latin typeface="Comic Sans MS" pitchFamily="66" charset="0"/>
            </a:endParaRPr>
          </a:p>
        </p:txBody>
      </p:sp>
      <p:sp>
        <p:nvSpPr>
          <p:cNvPr id="5" name="Rectangle 2"/>
          <p:cNvSpPr>
            <a:spLocks noChangeArrowheads="1"/>
          </p:cNvSpPr>
          <p:nvPr/>
        </p:nvSpPr>
        <p:spPr bwMode="auto">
          <a:xfrm>
            <a:off x="6896100" y="4781550"/>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extLst>
      <p:ext uri="{BB962C8B-B14F-4D97-AF65-F5344CB8AC3E}">
        <p14:creationId xmlns:p14="http://schemas.microsoft.com/office/powerpoint/2010/main" val="13157929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6000" b="-126000"/>
          </a:stretch>
        </a:blipFill>
        <a:effectLst/>
      </p:bgPr>
    </p:bg>
    <p:spTree>
      <p:nvGrpSpPr>
        <p:cNvPr id="1" name=""/>
        <p:cNvGrpSpPr/>
        <p:nvPr/>
      </p:nvGrpSpPr>
      <p:grpSpPr>
        <a:xfrm>
          <a:off x="0" y="0"/>
          <a:ext cx="0" cy="0"/>
          <a:chOff x="0" y="0"/>
          <a:chExt cx="0" cy="0"/>
        </a:xfrm>
      </p:grpSpPr>
      <p:sp>
        <p:nvSpPr>
          <p:cNvPr id="2" name="TextBox 1"/>
          <p:cNvSpPr txBox="1"/>
          <p:nvPr/>
        </p:nvSpPr>
        <p:spPr>
          <a:xfrm>
            <a:off x="381000" y="1004828"/>
            <a:ext cx="8382000" cy="341632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txBody>
          <a:bodyPr wrap="square" rtlCol="0">
            <a:spAutoFit/>
          </a:bodyPr>
          <a:lstStyle/>
          <a:p>
            <a:pPr algn="just"/>
            <a:r>
              <a:rPr lang="en-ID" i="1" dirty="0" err="1"/>
              <a:t>Dalam</a:t>
            </a:r>
            <a:r>
              <a:rPr lang="en-ID" i="1" dirty="0"/>
              <a:t> </a:t>
            </a:r>
            <a:r>
              <a:rPr lang="en-ID" i="1" dirty="0" err="1"/>
              <a:t>jangka</a:t>
            </a:r>
            <a:r>
              <a:rPr lang="en-ID" i="1" dirty="0"/>
              <a:t> </a:t>
            </a:r>
            <a:r>
              <a:rPr lang="en-ID" i="1" dirty="0" err="1"/>
              <a:t>pendek</a:t>
            </a:r>
            <a:r>
              <a:rPr lang="en-ID" i="1" dirty="0"/>
              <a:t>, </a:t>
            </a:r>
            <a:r>
              <a:rPr lang="en-ID" i="1" dirty="0" err="1"/>
              <a:t>inflasi</a:t>
            </a:r>
            <a:r>
              <a:rPr lang="en-ID" i="1" dirty="0"/>
              <a:t> </a:t>
            </a:r>
            <a:r>
              <a:rPr lang="en-ID" i="1" dirty="0" err="1"/>
              <a:t>dan</a:t>
            </a:r>
            <a:r>
              <a:rPr lang="en-ID" i="1" dirty="0"/>
              <a:t> </a:t>
            </a:r>
            <a:r>
              <a:rPr lang="en-ID" i="1" dirty="0" err="1"/>
              <a:t>pengangguran</a:t>
            </a:r>
            <a:r>
              <a:rPr lang="en-ID" i="1" dirty="0"/>
              <a:t> </a:t>
            </a:r>
            <a:r>
              <a:rPr lang="en-ID" i="1" dirty="0" err="1"/>
              <a:t>berhubungan</a:t>
            </a:r>
            <a:r>
              <a:rPr lang="en-ID" i="1" dirty="0"/>
              <a:t> </a:t>
            </a:r>
            <a:r>
              <a:rPr lang="en-ID" i="1" dirty="0" err="1"/>
              <a:t>negatif</a:t>
            </a:r>
            <a:r>
              <a:rPr lang="en-ID" i="1" dirty="0"/>
              <a:t>. </a:t>
            </a:r>
            <a:r>
              <a:rPr lang="en-ID" i="1" dirty="0" err="1"/>
              <a:t>Sebaliknya</a:t>
            </a:r>
            <a:r>
              <a:rPr lang="en-ID" i="1" dirty="0"/>
              <a:t>, </a:t>
            </a:r>
            <a:r>
              <a:rPr lang="en-ID" i="1" dirty="0" err="1"/>
              <a:t>dalam</a:t>
            </a:r>
            <a:r>
              <a:rPr lang="en-ID" i="1" dirty="0"/>
              <a:t> </a:t>
            </a:r>
            <a:r>
              <a:rPr lang="en-ID" i="1" dirty="0" err="1"/>
              <a:t>jangka</a:t>
            </a:r>
            <a:r>
              <a:rPr lang="en-ID" i="1" dirty="0"/>
              <a:t> </a:t>
            </a:r>
            <a:r>
              <a:rPr lang="en-ID" i="1" dirty="0" err="1"/>
              <a:t>panjang</a:t>
            </a:r>
            <a:r>
              <a:rPr lang="en-ID" i="1" dirty="0"/>
              <a:t> </a:t>
            </a:r>
            <a:r>
              <a:rPr lang="en-ID" i="1" dirty="0" err="1"/>
              <a:t>tingkat</a:t>
            </a:r>
            <a:r>
              <a:rPr lang="en-ID" i="1" dirty="0"/>
              <a:t> </a:t>
            </a:r>
            <a:r>
              <a:rPr lang="en-ID" i="1" dirty="0" err="1"/>
              <a:t>inflasi</a:t>
            </a:r>
            <a:r>
              <a:rPr lang="en-ID" i="1" dirty="0"/>
              <a:t> </a:t>
            </a:r>
            <a:r>
              <a:rPr lang="en-ID" i="1" dirty="0" err="1"/>
              <a:t>dan</a:t>
            </a:r>
            <a:r>
              <a:rPr lang="en-ID" i="1" dirty="0"/>
              <a:t> </a:t>
            </a:r>
            <a:r>
              <a:rPr lang="en-ID" i="1" dirty="0" err="1"/>
              <a:t>tingkat</a:t>
            </a:r>
            <a:r>
              <a:rPr lang="en-ID" i="1" dirty="0"/>
              <a:t> </a:t>
            </a:r>
            <a:r>
              <a:rPr lang="en-ID" i="1" dirty="0" err="1"/>
              <a:t>pengangguran</a:t>
            </a:r>
            <a:r>
              <a:rPr lang="en-ID" i="1" dirty="0"/>
              <a:t> </a:t>
            </a:r>
            <a:r>
              <a:rPr lang="en-ID" i="1" dirty="0" err="1"/>
              <a:t>tidak</a:t>
            </a:r>
            <a:r>
              <a:rPr lang="en-ID" i="1" dirty="0"/>
              <a:t> </a:t>
            </a:r>
            <a:r>
              <a:rPr lang="en-ID" i="1" dirty="0" err="1"/>
              <a:t>memiliki</a:t>
            </a:r>
            <a:r>
              <a:rPr lang="en-ID" i="1" dirty="0"/>
              <a:t> </a:t>
            </a:r>
            <a:r>
              <a:rPr lang="en-ID" i="1" dirty="0" err="1"/>
              <a:t>hubungan</a:t>
            </a:r>
            <a:r>
              <a:rPr lang="en-ID" i="1" dirty="0"/>
              <a:t>. </a:t>
            </a:r>
            <a:endParaRPr lang="en-ID" i="1" dirty="0" smtClean="0"/>
          </a:p>
          <a:p>
            <a:pPr algn="just"/>
            <a:endParaRPr lang="en-ID" i="1" dirty="0" smtClean="0"/>
          </a:p>
          <a:p>
            <a:pPr marL="285750" indent="-285750" algn="just">
              <a:buFont typeface="Arial" pitchFamily="34" charset="0"/>
              <a:buChar char="•"/>
            </a:pPr>
            <a:r>
              <a:rPr lang="en-ID" i="1" dirty="0" err="1" smtClean="0"/>
              <a:t>Pada</a:t>
            </a:r>
            <a:r>
              <a:rPr lang="en-ID" i="1" dirty="0" smtClean="0"/>
              <a:t> </a:t>
            </a:r>
            <a:r>
              <a:rPr lang="en-ID" i="1" dirty="0" err="1"/>
              <a:t>tahun</a:t>
            </a:r>
            <a:r>
              <a:rPr lang="en-ID" i="1" dirty="0"/>
              <a:t> 1960-an, </a:t>
            </a:r>
            <a:r>
              <a:rPr lang="en-ID" i="1" dirty="0" err="1"/>
              <a:t>para</a:t>
            </a:r>
            <a:r>
              <a:rPr lang="en-ID" i="1" dirty="0"/>
              <a:t> </a:t>
            </a:r>
            <a:r>
              <a:rPr lang="en-ID" i="1" dirty="0" err="1"/>
              <a:t>ekonom</a:t>
            </a:r>
            <a:r>
              <a:rPr lang="en-ID" i="1" dirty="0"/>
              <a:t> </a:t>
            </a:r>
            <a:r>
              <a:rPr lang="en-ID" i="1" dirty="0" err="1"/>
              <a:t>percaya</a:t>
            </a:r>
            <a:r>
              <a:rPr lang="en-ID" i="1" dirty="0"/>
              <a:t> </a:t>
            </a:r>
            <a:r>
              <a:rPr lang="en-ID" i="1" dirty="0" err="1"/>
              <a:t>bahwa</a:t>
            </a:r>
            <a:r>
              <a:rPr lang="en-ID" i="1" dirty="0"/>
              <a:t> </a:t>
            </a:r>
            <a:r>
              <a:rPr lang="en-ID" i="1" dirty="0" err="1"/>
              <a:t>kurva</a:t>
            </a:r>
            <a:r>
              <a:rPr lang="en-ID" i="1" dirty="0"/>
              <a:t> Phillips </a:t>
            </a:r>
            <a:r>
              <a:rPr lang="en-ID" i="1" dirty="0" err="1"/>
              <a:t>jangka</a:t>
            </a:r>
            <a:r>
              <a:rPr lang="en-ID" i="1" dirty="0"/>
              <a:t> </a:t>
            </a:r>
            <a:r>
              <a:rPr lang="en-ID" i="1" dirty="0" err="1"/>
              <a:t>pendek</a:t>
            </a:r>
            <a:r>
              <a:rPr lang="en-ID" i="1" dirty="0"/>
              <a:t> </a:t>
            </a:r>
            <a:r>
              <a:rPr lang="en-ID" i="1" dirty="0" err="1"/>
              <a:t>stabil</a:t>
            </a:r>
            <a:r>
              <a:rPr lang="en-ID" i="1" dirty="0"/>
              <a:t>. </a:t>
            </a:r>
            <a:endParaRPr lang="en-ID" i="1" dirty="0" smtClean="0"/>
          </a:p>
          <a:p>
            <a:pPr algn="just"/>
            <a:endParaRPr lang="en-ID" i="1" dirty="0" smtClean="0"/>
          </a:p>
          <a:p>
            <a:pPr marL="285750" indent="-285750" algn="just">
              <a:buFont typeface="Arial" pitchFamily="34" charset="0"/>
              <a:buChar char="•"/>
            </a:pPr>
            <a:r>
              <a:rPr lang="en-ID" i="1" dirty="0" err="1" smtClean="0"/>
              <a:t>Pada</a:t>
            </a:r>
            <a:r>
              <a:rPr lang="en-ID" i="1" dirty="0" smtClean="0"/>
              <a:t> </a:t>
            </a:r>
            <a:r>
              <a:rPr lang="en-ID" i="1" dirty="0" err="1"/>
              <a:t>tahun</a:t>
            </a:r>
            <a:r>
              <a:rPr lang="en-ID" i="1" dirty="0"/>
              <a:t> 1970-an, </a:t>
            </a:r>
            <a:r>
              <a:rPr lang="en-ID" i="1" dirty="0" err="1"/>
              <a:t>peristiwa</a:t>
            </a:r>
            <a:r>
              <a:rPr lang="en-ID" i="1" dirty="0"/>
              <a:t> </a:t>
            </a:r>
            <a:r>
              <a:rPr lang="en-ID" i="1" dirty="0" err="1"/>
              <a:t>ekonomi</a:t>
            </a:r>
            <a:r>
              <a:rPr lang="en-ID" i="1" dirty="0"/>
              <a:t> </a:t>
            </a:r>
            <a:r>
              <a:rPr lang="en-ID" i="1" dirty="0" err="1"/>
              <a:t>menghancurkan</a:t>
            </a:r>
            <a:r>
              <a:rPr lang="en-ID" i="1" dirty="0"/>
              <a:t> </a:t>
            </a:r>
            <a:r>
              <a:rPr lang="en-ID" i="1" dirty="0" err="1"/>
              <a:t>asumsi</a:t>
            </a:r>
            <a:r>
              <a:rPr lang="en-ID" i="1" dirty="0"/>
              <a:t> </a:t>
            </a:r>
            <a:r>
              <a:rPr lang="en-ID" i="1" dirty="0" err="1"/>
              <a:t>bahwa</a:t>
            </a:r>
            <a:r>
              <a:rPr lang="en-ID" i="1" dirty="0"/>
              <a:t> </a:t>
            </a:r>
            <a:r>
              <a:rPr lang="en-ID" i="1" dirty="0" err="1"/>
              <a:t>kurva</a:t>
            </a:r>
            <a:r>
              <a:rPr lang="en-ID" i="1" dirty="0"/>
              <a:t> Phillips </a:t>
            </a:r>
            <a:r>
              <a:rPr lang="en-ID" i="1" dirty="0" err="1"/>
              <a:t>dapat</a:t>
            </a:r>
            <a:r>
              <a:rPr lang="en-ID" i="1" dirty="0"/>
              <a:t> </a:t>
            </a:r>
            <a:r>
              <a:rPr lang="en-ID" i="1" dirty="0" err="1"/>
              <a:t>diprediksi</a:t>
            </a:r>
            <a:r>
              <a:rPr lang="en-ID" i="1" dirty="0"/>
              <a:t>. </a:t>
            </a:r>
            <a:r>
              <a:rPr lang="en-ID" i="1" dirty="0" err="1"/>
              <a:t>Lantas</a:t>
            </a:r>
            <a:r>
              <a:rPr lang="en-ID" i="1" dirty="0"/>
              <a:t>, </a:t>
            </a:r>
            <a:r>
              <a:rPr lang="en-ID" i="1" dirty="0" err="1"/>
              <a:t>apa</a:t>
            </a:r>
            <a:r>
              <a:rPr lang="en-ID" i="1" dirty="0"/>
              <a:t> </a:t>
            </a:r>
            <a:r>
              <a:rPr lang="en-ID" i="1" dirty="0" err="1"/>
              <a:t>peristiwa</a:t>
            </a:r>
            <a:r>
              <a:rPr lang="en-ID" i="1" dirty="0"/>
              <a:t> </a:t>
            </a:r>
            <a:r>
              <a:rPr lang="en-ID" i="1" dirty="0" err="1"/>
              <a:t>ekonomi</a:t>
            </a:r>
            <a:r>
              <a:rPr lang="en-ID" i="1" dirty="0"/>
              <a:t> </a:t>
            </a:r>
            <a:r>
              <a:rPr lang="en-ID" i="1" dirty="0" err="1"/>
              <a:t>tersebut</a:t>
            </a:r>
            <a:r>
              <a:rPr lang="en-ID" i="1" dirty="0"/>
              <a:t>? </a:t>
            </a:r>
            <a:r>
              <a:rPr lang="en-ID" i="1" dirty="0" err="1"/>
              <a:t>Peristiwa</a:t>
            </a:r>
            <a:r>
              <a:rPr lang="en-ID" i="1" dirty="0"/>
              <a:t> </a:t>
            </a:r>
            <a:r>
              <a:rPr lang="en-ID" i="1" dirty="0" err="1"/>
              <a:t>ekonomi</a:t>
            </a:r>
            <a:r>
              <a:rPr lang="en-ID" i="1" dirty="0"/>
              <a:t> </a:t>
            </a:r>
            <a:r>
              <a:rPr lang="en-ID" i="1" dirty="0" err="1"/>
              <a:t>tersebut</a:t>
            </a:r>
            <a:r>
              <a:rPr lang="en-ID" i="1" dirty="0"/>
              <a:t> </a:t>
            </a:r>
            <a:r>
              <a:rPr lang="en-ID" i="1" dirty="0" err="1"/>
              <a:t>adalah</a:t>
            </a:r>
            <a:r>
              <a:rPr lang="en-ID" i="1" dirty="0"/>
              <a:t> </a:t>
            </a:r>
            <a:r>
              <a:rPr lang="en-ID" i="1" dirty="0" err="1"/>
              <a:t>stagflasi</a:t>
            </a:r>
            <a:r>
              <a:rPr lang="en-ID" i="1" dirty="0"/>
              <a:t> yang </a:t>
            </a:r>
            <a:r>
              <a:rPr lang="en-ID" i="1" dirty="0" err="1"/>
              <a:t>disebabkan</a:t>
            </a:r>
            <a:r>
              <a:rPr lang="en-ID" i="1" dirty="0"/>
              <a:t> </a:t>
            </a:r>
            <a:r>
              <a:rPr lang="en-ID" i="1" dirty="0" err="1"/>
              <a:t>oleh</a:t>
            </a:r>
            <a:r>
              <a:rPr lang="en-ID" i="1" dirty="0"/>
              <a:t> </a:t>
            </a:r>
            <a:r>
              <a:rPr lang="en-ID" i="1" dirty="0" err="1"/>
              <a:t>guncangan</a:t>
            </a:r>
            <a:r>
              <a:rPr lang="en-ID" i="1" dirty="0"/>
              <a:t> </a:t>
            </a:r>
            <a:r>
              <a:rPr lang="en-ID" i="1" dirty="0" err="1"/>
              <a:t>pasokan</a:t>
            </a:r>
            <a:r>
              <a:rPr lang="en-ID" i="1" dirty="0"/>
              <a:t> </a:t>
            </a:r>
            <a:r>
              <a:rPr lang="en-ID" i="1" dirty="0" err="1"/>
              <a:t>agregat</a:t>
            </a:r>
            <a:r>
              <a:rPr lang="en-ID" i="1" dirty="0"/>
              <a:t>. </a:t>
            </a:r>
            <a:r>
              <a:rPr lang="en-ID" i="1" dirty="0" err="1"/>
              <a:t>Guncangan</a:t>
            </a:r>
            <a:r>
              <a:rPr lang="en-ID" i="1" dirty="0"/>
              <a:t> </a:t>
            </a:r>
            <a:r>
              <a:rPr lang="en-ID" i="1" dirty="0" err="1"/>
              <a:t>pasokan</a:t>
            </a:r>
            <a:r>
              <a:rPr lang="en-ID" i="1" dirty="0"/>
              <a:t> </a:t>
            </a:r>
            <a:r>
              <a:rPr lang="en-ID" i="1" dirty="0" err="1"/>
              <a:t>agregat</a:t>
            </a:r>
            <a:r>
              <a:rPr lang="en-ID" i="1" dirty="0"/>
              <a:t>, </a:t>
            </a:r>
            <a:r>
              <a:rPr lang="en-ID" i="1" dirty="0" err="1"/>
              <a:t>seperti</a:t>
            </a:r>
            <a:r>
              <a:rPr lang="en-ID" i="1" dirty="0"/>
              <a:t> </a:t>
            </a:r>
            <a:r>
              <a:rPr lang="en-ID" i="1" dirty="0" err="1"/>
              <a:t>kenaikan</a:t>
            </a:r>
            <a:r>
              <a:rPr lang="en-ID" i="1" dirty="0"/>
              <a:t> </a:t>
            </a:r>
            <a:r>
              <a:rPr lang="en-ID" i="1" dirty="0" err="1"/>
              <a:t>biaya</a:t>
            </a:r>
            <a:r>
              <a:rPr lang="en-ID" i="1" dirty="0"/>
              <a:t> </a:t>
            </a:r>
            <a:r>
              <a:rPr lang="en-ID" i="1" dirty="0" err="1"/>
              <a:t>sumber</a:t>
            </a:r>
            <a:r>
              <a:rPr lang="en-ID" i="1" dirty="0"/>
              <a:t> </a:t>
            </a:r>
            <a:r>
              <a:rPr lang="en-ID" i="1" dirty="0" err="1"/>
              <a:t>daya</a:t>
            </a:r>
            <a:r>
              <a:rPr lang="en-ID" i="1" dirty="0"/>
              <a:t>, </a:t>
            </a:r>
            <a:r>
              <a:rPr lang="en-ID" i="1" dirty="0" err="1"/>
              <a:t>dapat</a:t>
            </a:r>
            <a:r>
              <a:rPr lang="en-ID" i="1" dirty="0"/>
              <a:t> </a:t>
            </a:r>
            <a:r>
              <a:rPr lang="en-ID" i="1" dirty="0" err="1"/>
              <a:t>menyebabkan</a:t>
            </a:r>
            <a:r>
              <a:rPr lang="en-ID" i="1" dirty="0"/>
              <a:t> </a:t>
            </a:r>
            <a:r>
              <a:rPr lang="en-ID" i="1" dirty="0" err="1"/>
              <a:t>kurva</a:t>
            </a:r>
            <a:r>
              <a:rPr lang="en-ID" i="1" dirty="0"/>
              <a:t> Phillips </a:t>
            </a:r>
            <a:r>
              <a:rPr lang="en-ID" i="1" dirty="0" err="1"/>
              <a:t>bergeser</a:t>
            </a:r>
            <a:r>
              <a:rPr lang="en-ID" i="1" dirty="0" smtClean="0"/>
              <a:t>.</a:t>
            </a:r>
          </a:p>
        </p:txBody>
      </p:sp>
      <p:sp>
        <p:nvSpPr>
          <p:cNvPr id="4" name="TextBox 3"/>
          <p:cNvSpPr txBox="1"/>
          <p:nvPr/>
        </p:nvSpPr>
        <p:spPr>
          <a:xfrm>
            <a:off x="1524000" y="223599"/>
            <a:ext cx="5791200" cy="519351"/>
          </a:xfrm>
          <a:prstGeom prst="roundRect">
            <a:avLst>
              <a:gd name="adj" fmla="val 50000"/>
            </a:avLst>
          </a:prstGeom>
          <a:blipFill dpi="0" rotWithShape="1">
            <a:blip r:embed="rId3">
              <a:extLst>
                <a:ext uri="{28A0092B-C50C-407E-A947-70E740481C1C}">
                  <a14:useLocalDpi xmlns:a14="http://schemas.microsoft.com/office/drawing/2010/main" val="0"/>
                </a:ext>
              </a:extLst>
            </a:blip>
            <a:srcRect/>
            <a:stretch>
              <a:fillRect/>
            </a:stretch>
          </a:blipFill>
        </p:spPr>
        <p:txBody>
          <a:bodyPr wrap="square" rtlCol="0">
            <a:spAutoFit/>
          </a:bodyPr>
          <a:lstStyle/>
          <a:p>
            <a:pPr algn="ctr"/>
            <a:r>
              <a:rPr lang="id-ID" b="1" dirty="0" smtClean="0">
                <a:latin typeface="Comic Sans MS" pitchFamily="66" charset="0"/>
              </a:rPr>
              <a:t>Hal </a:t>
            </a:r>
            <a:r>
              <a:rPr lang="id-ID" b="1" dirty="0">
                <a:latin typeface="Comic Sans MS" pitchFamily="66" charset="0"/>
              </a:rPr>
              <a:t>yang Menyebabkan Kurva Phillips </a:t>
            </a:r>
            <a:r>
              <a:rPr lang="id-ID" b="1" dirty="0" smtClean="0">
                <a:latin typeface="Comic Sans MS" pitchFamily="66" charset="0"/>
              </a:rPr>
              <a:t>Bergeser</a:t>
            </a:r>
            <a:endParaRPr lang="en-US" b="1" dirty="0">
              <a:latin typeface="Comic Sans MS" pitchFamily="66" charset="0"/>
            </a:endParaRPr>
          </a:p>
        </p:txBody>
      </p:sp>
      <p:sp>
        <p:nvSpPr>
          <p:cNvPr id="5" name="Rectangle 2"/>
          <p:cNvSpPr>
            <a:spLocks noChangeArrowheads="1"/>
          </p:cNvSpPr>
          <p:nvPr/>
        </p:nvSpPr>
        <p:spPr bwMode="auto">
          <a:xfrm>
            <a:off x="6896100" y="4781550"/>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extLst>
      <p:ext uri="{BB962C8B-B14F-4D97-AF65-F5344CB8AC3E}">
        <p14:creationId xmlns:p14="http://schemas.microsoft.com/office/powerpoint/2010/main" val="18537399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5000" b="-75000"/>
          </a:stretch>
        </a:blipFill>
        <a:effectLst/>
      </p:bgPr>
    </p:bg>
    <p:spTree>
      <p:nvGrpSpPr>
        <p:cNvPr id="1" name=""/>
        <p:cNvGrpSpPr/>
        <p:nvPr/>
      </p:nvGrpSpPr>
      <p:grpSpPr>
        <a:xfrm>
          <a:off x="0" y="0"/>
          <a:ext cx="0" cy="0"/>
          <a:chOff x="0" y="0"/>
          <a:chExt cx="0" cy="0"/>
        </a:xfrm>
      </p:grpSpPr>
      <p:sp>
        <p:nvSpPr>
          <p:cNvPr id="2" name="TextBox 1"/>
          <p:cNvSpPr txBox="1"/>
          <p:nvPr/>
        </p:nvSpPr>
        <p:spPr>
          <a:xfrm>
            <a:off x="152400" y="209550"/>
            <a:ext cx="8763000" cy="452431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28575">
            <a:solidFill>
              <a:schemeClr val="tx1"/>
            </a:solidFill>
          </a:ln>
        </p:spPr>
        <p:txBody>
          <a:bodyPr wrap="square" rtlCol="0">
            <a:spAutoFit/>
          </a:bodyPr>
          <a:lstStyle/>
          <a:p>
            <a:endParaRPr lang="en-ID" sz="1400" b="1" dirty="0" smtClean="0">
              <a:latin typeface="Times New Roman" pitchFamily="18" charset="0"/>
              <a:cs typeface="Times New Roman" pitchFamily="18" charset="0"/>
            </a:endParaRPr>
          </a:p>
          <a:p>
            <a:endParaRPr lang="en-ID" sz="1400" b="1" dirty="0">
              <a:latin typeface="Times New Roman" pitchFamily="18" charset="0"/>
              <a:cs typeface="Times New Roman" pitchFamily="18" charset="0"/>
            </a:endParaRPr>
          </a:p>
          <a:p>
            <a:pPr marL="342900" indent="-342900">
              <a:buFont typeface="+mj-lt"/>
              <a:buAutoNum type="arabicParenR"/>
            </a:pPr>
            <a:r>
              <a:rPr lang="en-ID" sz="1600" b="1" dirty="0" err="1" smtClean="0">
                <a:latin typeface="Times New Roman" pitchFamily="18" charset="0"/>
                <a:cs typeface="Times New Roman" pitchFamily="18" charset="0"/>
              </a:rPr>
              <a:t>Suatu</a:t>
            </a:r>
            <a:r>
              <a:rPr lang="en-ID" sz="1600" b="1" dirty="0" smtClean="0">
                <a:latin typeface="Times New Roman" pitchFamily="18" charset="0"/>
                <a:cs typeface="Times New Roman" pitchFamily="18" charset="0"/>
              </a:rPr>
              <a:t> </a:t>
            </a:r>
            <a:r>
              <a:rPr lang="en-ID" sz="1600" b="1" dirty="0" err="1" smtClean="0">
                <a:latin typeface="Times New Roman" pitchFamily="18" charset="0"/>
                <a:cs typeface="Times New Roman" pitchFamily="18" charset="0"/>
              </a:rPr>
              <a:t>negara</a:t>
            </a:r>
            <a:r>
              <a:rPr lang="en-ID" sz="1600" b="1" dirty="0" smtClean="0">
                <a:latin typeface="Times New Roman" pitchFamily="18" charset="0"/>
                <a:cs typeface="Times New Roman" pitchFamily="18" charset="0"/>
              </a:rPr>
              <a:t> </a:t>
            </a:r>
            <a:r>
              <a:rPr lang="en-ID" sz="1600" b="1" dirty="0" err="1" smtClean="0">
                <a:latin typeface="Times New Roman" pitchFamily="18" charset="0"/>
                <a:cs typeface="Times New Roman" pitchFamily="18" charset="0"/>
              </a:rPr>
              <a:t>memiliki</a:t>
            </a:r>
            <a:r>
              <a:rPr lang="en-ID" sz="1600" b="1" dirty="0" smtClean="0">
                <a:latin typeface="Times New Roman" pitchFamily="18" charset="0"/>
                <a:cs typeface="Times New Roman" pitchFamily="18" charset="0"/>
              </a:rPr>
              <a:t> </a:t>
            </a:r>
            <a:r>
              <a:rPr lang="en-ID" sz="1600" b="1" dirty="0" err="1" smtClean="0">
                <a:latin typeface="Times New Roman" pitchFamily="18" charset="0"/>
                <a:cs typeface="Times New Roman" pitchFamily="18" charset="0"/>
              </a:rPr>
              <a:t>penduduk</a:t>
            </a:r>
            <a:r>
              <a:rPr lang="en-ID" sz="1600" b="1" dirty="0" smtClean="0">
                <a:latin typeface="Times New Roman" pitchFamily="18" charset="0"/>
                <a:cs typeface="Times New Roman" pitchFamily="18" charset="0"/>
              </a:rPr>
              <a:t> </a:t>
            </a:r>
            <a:r>
              <a:rPr lang="en-ID" sz="1600" b="1" dirty="0" err="1" smtClean="0">
                <a:latin typeface="Times New Roman" pitchFamily="18" charset="0"/>
                <a:cs typeface="Times New Roman" pitchFamily="18" charset="0"/>
              </a:rPr>
              <a:t>usia</a:t>
            </a:r>
            <a:r>
              <a:rPr lang="en-ID" sz="1600" b="1" dirty="0" smtClean="0">
                <a:latin typeface="Times New Roman" pitchFamily="18" charset="0"/>
                <a:cs typeface="Times New Roman" pitchFamily="18" charset="0"/>
              </a:rPr>
              <a:t> </a:t>
            </a:r>
            <a:r>
              <a:rPr lang="en-ID" sz="1600" b="1" dirty="0" err="1" smtClean="0">
                <a:latin typeface="Times New Roman" pitchFamily="18" charset="0"/>
                <a:cs typeface="Times New Roman" pitchFamily="18" charset="0"/>
              </a:rPr>
              <a:t>kerja</a:t>
            </a:r>
            <a:r>
              <a:rPr lang="en-ID" sz="1600" b="1" dirty="0" smtClean="0">
                <a:latin typeface="Times New Roman" pitchFamily="18" charset="0"/>
                <a:cs typeface="Times New Roman" pitchFamily="18" charset="0"/>
              </a:rPr>
              <a:t> </a:t>
            </a:r>
            <a:r>
              <a:rPr lang="en-ID" sz="1600" b="1" dirty="0" err="1" smtClean="0">
                <a:latin typeface="Times New Roman" pitchFamily="18" charset="0"/>
                <a:cs typeface="Times New Roman" pitchFamily="18" charset="0"/>
              </a:rPr>
              <a:t>berjumlah</a:t>
            </a:r>
            <a:r>
              <a:rPr lang="en-ID" sz="1600" b="1" dirty="0" smtClean="0">
                <a:latin typeface="Times New Roman" pitchFamily="18" charset="0"/>
                <a:cs typeface="Times New Roman" pitchFamily="18" charset="0"/>
              </a:rPr>
              <a:t> 14.891.761 orang, </a:t>
            </a:r>
            <a:r>
              <a:rPr lang="en-ID" sz="1600" b="1" dirty="0" err="1" smtClean="0">
                <a:latin typeface="Times New Roman" pitchFamily="18" charset="0"/>
                <a:cs typeface="Times New Roman" pitchFamily="18" charset="0"/>
              </a:rPr>
              <a:t>Angkatan</a:t>
            </a:r>
            <a:r>
              <a:rPr lang="en-ID" sz="1600" b="1" dirty="0" smtClean="0">
                <a:latin typeface="Times New Roman" pitchFamily="18" charset="0"/>
                <a:cs typeface="Times New Roman" pitchFamily="18" charset="0"/>
              </a:rPr>
              <a:t> </a:t>
            </a:r>
            <a:r>
              <a:rPr lang="en-ID" sz="1600" b="1" dirty="0" err="1" smtClean="0">
                <a:latin typeface="Times New Roman" pitchFamily="18" charset="0"/>
                <a:cs typeface="Times New Roman" pitchFamily="18" charset="0"/>
              </a:rPr>
              <a:t>kerja</a:t>
            </a:r>
            <a:r>
              <a:rPr lang="en-ID" sz="1600" b="1" dirty="0" smtClean="0">
                <a:latin typeface="Times New Roman" pitchFamily="18" charset="0"/>
                <a:cs typeface="Times New Roman" pitchFamily="18" charset="0"/>
              </a:rPr>
              <a:t> </a:t>
            </a:r>
            <a:r>
              <a:rPr lang="en-ID" sz="1600" b="1" dirty="0" err="1" smtClean="0">
                <a:latin typeface="Times New Roman" pitchFamily="18" charset="0"/>
                <a:cs typeface="Times New Roman" pitchFamily="18" charset="0"/>
              </a:rPr>
              <a:t>berjumlah</a:t>
            </a:r>
            <a:r>
              <a:rPr lang="en-ID" sz="1600" b="1" dirty="0" smtClean="0">
                <a:latin typeface="Times New Roman" pitchFamily="18" charset="0"/>
                <a:cs typeface="Times New Roman" pitchFamily="18" charset="0"/>
              </a:rPr>
              <a:t> 9.124.458  orang </a:t>
            </a:r>
            <a:r>
              <a:rPr lang="en-ID" sz="1600" b="1" dirty="0" err="1" smtClean="0">
                <a:latin typeface="Times New Roman" pitchFamily="18" charset="0"/>
                <a:cs typeface="Times New Roman" pitchFamily="18" charset="0"/>
              </a:rPr>
              <a:t>tetapi</a:t>
            </a:r>
            <a:r>
              <a:rPr lang="en-ID" sz="1600" b="1" dirty="0" smtClean="0">
                <a:latin typeface="Times New Roman" pitchFamily="18" charset="0"/>
                <a:cs typeface="Times New Roman" pitchFamily="18" charset="0"/>
              </a:rPr>
              <a:t> </a:t>
            </a:r>
            <a:r>
              <a:rPr lang="en-ID" sz="1600" b="1" dirty="0" err="1" smtClean="0">
                <a:latin typeface="Times New Roman" pitchFamily="18" charset="0"/>
                <a:cs typeface="Times New Roman" pitchFamily="18" charset="0"/>
              </a:rPr>
              <a:t>hanya</a:t>
            </a:r>
            <a:r>
              <a:rPr lang="en-ID" sz="1600" b="1" dirty="0" smtClean="0">
                <a:latin typeface="Times New Roman" pitchFamily="18" charset="0"/>
                <a:cs typeface="Times New Roman" pitchFamily="18" charset="0"/>
              </a:rPr>
              <a:t> 8.528.571 </a:t>
            </a:r>
            <a:r>
              <a:rPr lang="en-ID" sz="1600" b="1" dirty="0" err="1" smtClean="0">
                <a:latin typeface="Times New Roman" pitchFamily="18" charset="0"/>
                <a:cs typeface="Times New Roman" pitchFamily="18" charset="0"/>
              </a:rPr>
              <a:t>oramg</a:t>
            </a:r>
            <a:r>
              <a:rPr lang="en-ID" sz="1600" b="1" dirty="0" smtClean="0">
                <a:latin typeface="Times New Roman" pitchFamily="18" charset="0"/>
                <a:cs typeface="Times New Roman" pitchFamily="18" charset="0"/>
              </a:rPr>
              <a:t> yang </a:t>
            </a:r>
            <a:r>
              <a:rPr lang="en-ID" sz="1600" b="1" dirty="0" err="1" smtClean="0">
                <a:latin typeface="Times New Roman" pitchFamily="18" charset="0"/>
                <a:cs typeface="Times New Roman" pitchFamily="18" charset="0"/>
              </a:rPr>
              <a:t>bekerja</a:t>
            </a:r>
            <a:endParaRPr lang="en-ID" sz="1600" b="1" dirty="0" smtClean="0">
              <a:latin typeface="Times New Roman" pitchFamily="18" charset="0"/>
              <a:cs typeface="Times New Roman" pitchFamily="18" charset="0"/>
            </a:endParaRPr>
          </a:p>
          <a:p>
            <a:r>
              <a:rPr lang="en-ID" sz="1600" b="1" dirty="0" err="1" smtClean="0">
                <a:latin typeface="Times New Roman" pitchFamily="18" charset="0"/>
                <a:cs typeface="Times New Roman" pitchFamily="18" charset="0"/>
              </a:rPr>
              <a:t>Tentukan</a:t>
            </a:r>
            <a:r>
              <a:rPr lang="en-ID" sz="1600" b="1" dirty="0" smtClean="0">
                <a:latin typeface="Times New Roman" pitchFamily="18" charset="0"/>
                <a:cs typeface="Times New Roman" pitchFamily="18" charset="0"/>
              </a:rPr>
              <a:t>:</a:t>
            </a:r>
          </a:p>
          <a:p>
            <a:pPr marL="342900" indent="-342900">
              <a:buFont typeface="+mj-lt"/>
              <a:buAutoNum type="alphaLcParenR"/>
            </a:pPr>
            <a:r>
              <a:rPr lang="en-ID" sz="1600" b="1" dirty="0" smtClean="0">
                <a:latin typeface="Times New Roman" pitchFamily="18" charset="0"/>
                <a:cs typeface="Times New Roman" pitchFamily="18" charset="0"/>
              </a:rPr>
              <a:t>Tingkat </a:t>
            </a:r>
            <a:r>
              <a:rPr lang="en-ID" sz="1600" b="1" dirty="0" err="1" smtClean="0">
                <a:latin typeface="Times New Roman" pitchFamily="18" charset="0"/>
                <a:cs typeface="Times New Roman" pitchFamily="18" charset="0"/>
              </a:rPr>
              <a:t>Partisipasi</a:t>
            </a:r>
            <a:r>
              <a:rPr lang="en-ID" sz="1600" b="1" dirty="0" smtClean="0">
                <a:latin typeface="Times New Roman" pitchFamily="18" charset="0"/>
                <a:cs typeface="Times New Roman" pitchFamily="18" charset="0"/>
              </a:rPr>
              <a:t> </a:t>
            </a:r>
            <a:r>
              <a:rPr lang="en-ID" sz="1600" b="1" dirty="0" err="1" smtClean="0">
                <a:latin typeface="Times New Roman" pitchFamily="18" charset="0"/>
                <a:cs typeface="Times New Roman" pitchFamily="18" charset="0"/>
              </a:rPr>
              <a:t>Angkatan</a:t>
            </a:r>
            <a:r>
              <a:rPr lang="en-ID" sz="1600" b="1" dirty="0" smtClean="0">
                <a:latin typeface="Times New Roman" pitchFamily="18" charset="0"/>
                <a:cs typeface="Times New Roman" pitchFamily="18" charset="0"/>
              </a:rPr>
              <a:t> </a:t>
            </a:r>
            <a:r>
              <a:rPr lang="en-ID" sz="1600" b="1" dirty="0" err="1" smtClean="0">
                <a:latin typeface="Times New Roman" pitchFamily="18" charset="0"/>
                <a:cs typeface="Times New Roman" pitchFamily="18" charset="0"/>
              </a:rPr>
              <a:t>Kerja</a:t>
            </a:r>
            <a:endParaRPr lang="en-ID" sz="1600" b="1" dirty="0" smtClean="0">
              <a:latin typeface="Times New Roman" pitchFamily="18" charset="0"/>
              <a:cs typeface="Times New Roman" pitchFamily="18" charset="0"/>
            </a:endParaRPr>
          </a:p>
          <a:p>
            <a:pPr marL="342900" indent="-342900">
              <a:buFont typeface="+mj-lt"/>
              <a:buAutoNum type="alphaLcParenR"/>
            </a:pPr>
            <a:r>
              <a:rPr lang="en-ID" sz="1600" b="1" dirty="0" err="1" smtClean="0">
                <a:latin typeface="Times New Roman" pitchFamily="18" charset="0"/>
                <a:cs typeface="Times New Roman" pitchFamily="18" charset="0"/>
              </a:rPr>
              <a:t>Jumlah</a:t>
            </a:r>
            <a:r>
              <a:rPr lang="en-ID" sz="1600" b="1" dirty="0" smtClean="0">
                <a:latin typeface="Times New Roman" pitchFamily="18" charset="0"/>
                <a:cs typeface="Times New Roman" pitchFamily="18" charset="0"/>
              </a:rPr>
              <a:t> </a:t>
            </a:r>
            <a:r>
              <a:rPr lang="en-ID" sz="1600" b="1" dirty="0" err="1" smtClean="0">
                <a:latin typeface="Times New Roman" pitchFamily="18" charset="0"/>
                <a:cs typeface="Times New Roman" pitchFamily="18" charset="0"/>
              </a:rPr>
              <a:t>Pengangguran</a:t>
            </a:r>
            <a:endParaRPr lang="en-ID" sz="1600" b="1" dirty="0" smtClean="0">
              <a:latin typeface="Times New Roman" pitchFamily="18" charset="0"/>
              <a:cs typeface="Times New Roman" pitchFamily="18" charset="0"/>
            </a:endParaRPr>
          </a:p>
          <a:p>
            <a:pPr marL="342900" indent="-342900">
              <a:buFont typeface="+mj-lt"/>
              <a:buAutoNum type="alphaLcParenR"/>
            </a:pPr>
            <a:r>
              <a:rPr lang="en-ID" sz="1600" b="1" dirty="0" smtClean="0">
                <a:latin typeface="Times New Roman" pitchFamily="18" charset="0"/>
                <a:cs typeface="Times New Roman" pitchFamily="18" charset="0"/>
              </a:rPr>
              <a:t>Tingkat </a:t>
            </a:r>
            <a:r>
              <a:rPr lang="en-ID" sz="1600" b="1" dirty="0" err="1" smtClean="0">
                <a:latin typeface="Times New Roman" pitchFamily="18" charset="0"/>
                <a:cs typeface="Times New Roman" pitchFamily="18" charset="0"/>
              </a:rPr>
              <a:t>Pengangguran</a:t>
            </a:r>
            <a:r>
              <a:rPr lang="en-ID" sz="1600" b="1" dirty="0" smtClean="0">
                <a:latin typeface="Times New Roman" pitchFamily="18" charset="0"/>
                <a:cs typeface="Times New Roman" pitchFamily="18" charset="0"/>
              </a:rPr>
              <a:t> Terbuka</a:t>
            </a:r>
          </a:p>
          <a:p>
            <a:r>
              <a:rPr lang="en-ID" sz="1600" b="1" dirty="0" err="1" smtClean="0">
                <a:latin typeface="Times New Roman" pitchFamily="18" charset="0"/>
                <a:cs typeface="Times New Roman" pitchFamily="18" charset="0"/>
              </a:rPr>
              <a:t>Jawab</a:t>
            </a:r>
            <a:r>
              <a:rPr lang="en-ID" sz="1600" b="1" dirty="0" smtClean="0">
                <a:latin typeface="Times New Roman" pitchFamily="18" charset="0"/>
                <a:cs typeface="Times New Roman" pitchFamily="18" charset="0"/>
              </a:rPr>
              <a:t>:</a:t>
            </a:r>
          </a:p>
          <a:p>
            <a:pPr marL="342900" indent="-342900">
              <a:buFont typeface="+mj-lt"/>
              <a:buAutoNum type="alphaLcParenR"/>
            </a:pPr>
            <a:r>
              <a:rPr lang="en-ID" sz="1600" b="1" dirty="0" smtClean="0">
                <a:latin typeface="Times New Roman" pitchFamily="18" charset="0"/>
                <a:cs typeface="Times New Roman" pitchFamily="18" charset="0"/>
              </a:rPr>
              <a:t>Tingkat </a:t>
            </a:r>
            <a:r>
              <a:rPr lang="en-ID" sz="1600" b="1" dirty="0" err="1" smtClean="0">
                <a:latin typeface="Times New Roman" pitchFamily="18" charset="0"/>
                <a:cs typeface="Times New Roman" pitchFamily="18" charset="0"/>
              </a:rPr>
              <a:t>Pratisipasi</a:t>
            </a:r>
            <a:r>
              <a:rPr lang="en-ID" sz="1600" b="1" dirty="0" smtClean="0">
                <a:latin typeface="Times New Roman" pitchFamily="18" charset="0"/>
                <a:cs typeface="Times New Roman" pitchFamily="18" charset="0"/>
              </a:rPr>
              <a:t>  </a:t>
            </a:r>
            <a:r>
              <a:rPr lang="en-ID" sz="1600" b="1" dirty="0" err="1" smtClean="0">
                <a:latin typeface="Times New Roman" pitchFamily="18" charset="0"/>
                <a:cs typeface="Times New Roman" pitchFamily="18" charset="0"/>
              </a:rPr>
              <a:t>Angkatan</a:t>
            </a:r>
            <a:r>
              <a:rPr lang="en-ID" sz="1600" b="1" dirty="0" smtClean="0">
                <a:latin typeface="Times New Roman" pitchFamily="18" charset="0"/>
                <a:cs typeface="Times New Roman" pitchFamily="18" charset="0"/>
              </a:rPr>
              <a:t> </a:t>
            </a:r>
            <a:r>
              <a:rPr lang="en-ID" sz="1600" b="1" dirty="0" err="1" smtClean="0">
                <a:latin typeface="Times New Roman" pitchFamily="18" charset="0"/>
                <a:cs typeface="Times New Roman" pitchFamily="18" charset="0"/>
              </a:rPr>
              <a:t>Kerja</a:t>
            </a:r>
            <a:endParaRPr lang="en-ID" sz="1600" b="1" dirty="0" smtClean="0">
              <a:latin typeface="Times New Roman" pitchFamily="18" charset="0"/>
              <a:cs typeface="Times New Roman" pitchFamily="18" charset="0"/>
            </a:endParaRPr>
          </a:p>
          <a:p>
            <a:endParaRPr lang="en-ID" sz="1600" b="1" dirty="0" smtClean="0">
              <a:latin typeface="Times New Roman" pitchFamily="18" charset="0"/>
              <a:cs typeface="Times New Roman" pitchFamily="18" charset="0"/>
            </a:endParaRPr>
          </a:p>
          <a:p>
            <a:endParaRPr lang="en-ID" sz="1600" b="1" dirty="0">
              <a:latin typeface="Times New Roman" pitchFamily="18" charset="0"/>
              <a:cs typeface="Times New Roman" pitchFamily="18" charset="0"/>
            </a:endParaRPr>
          </a:p>
          <a:p>
            <a:endParaRPr lang="en-ID" sz="1600" b="1" dirty="0" smtClean="0">
              <a:latin typeface="Times New Roman" pitchFamily="18" charset="0"/>
              <a:cs typeface="Times New Roman" pitchFamily="18" charset="0"/>
            </a:endParaRPr>
          </a:p>
          <a:p>
            <a:endParaRPr lang="en-ID" sz="1400" b="1" dirty="0">
              <a:latin typeface="Times New Roman" pitchFamily="18" charset="0"/>
              <a:cs typeface="Times New Roman" pitchFamily="18" charset="0"/>
            </a:endParaRPr>
          </a:p>
          <a:p>
            <a:endParaRPr lang="en-ID" sz="1400" b="1" dirty="0" smtClean="0">
              <a:latin typeface="Times New Roman" pitchFamily="18" charset="0"/>
              <a:cs typeface="Times New Roman" pitchFamily="18" charset="0"/>
            </a:endParaRPr>
          </a:p>
          <a:p>
            <a:endParaRPr lang="en-ID" sz="1400" b="1" dirty="0">
              <a:latin typeface="Times New Roman" pitchFamily="18" charset="0"/>
              <a:cs typeface="Times New Roman" pitchFamily="18" charset="0"/>
            </a:endParaRPr>
          </a:p>
          <a:p>
            <a:endParaRPr lang="en-ID" sz="1400" b="1" dirty="0" smtClean="0">
              <a:latin typeface="Times New Roman" pitchFamily="18" charset="0"/>
              <a:cs typeface="Times New Roman" pitchFamily="18" charset="0"/>
            </a:endParaRPr>
          </a:p>
          <a:p>
            <a:endParaRPr lang="en-ID" sz="1400" b="1" dirty="0">
              <a:latin typeface="Times New Roman" pitchFamily="18" charset="0"/>
              <a:cs typeface="Times New Roman" pitchFamily="18" charset="0"/>
            </a:endParaRPr>
          </a:p>
          <a:p>
            <a:endParaRPr lang="en-ID" sz="1400" b="1" dirty="0" smtClean="0">
              <a:latin typeface="Times New Roman" pitchFamily="18" charset="0"/>
              <a:cs typeface="Times New Roman" pitchFamily="18" charset="0"/>
            </a:endParaRPr>
          </a:p>
        </p:txBody>
      </p:sp>
      <p:sp>
        <p:nvSpPr>
          <p:cNvPr id="3" name="TextBox 2"/>
          <p:cNvSpPr txBox="1"/>
          <p:nvPr/>
        </p:nvSpPr>
        <p:spPr>
          <a:xfrm>
            <a:off x="1524000" y="71199"/>
            <a:ext cx="5791200" cy="519351"/>
          </a:xfrm>
          <a:prstGeom prst="roundRect">
            <a:avLst>
              <a:gd name="adj" fmla="val 50000"/>
            </a:avLst>
          </a:prstGeom>
          <a:blipFill dpi="0" rotWithShape="1">
            <a:blip r:embed="rId4">
              <a:extLst>
                <a:ext uri="{28A0092B-C50C-407E-A947-70E740481C1C}">
                  <a14:useLocalDpi xmlns:a14="http://schemas.microsoft.com/office/drawing/2010/main" val="0"/>
                </a:ext>
              </a:extLst>
            </a:blip>
            <a:srcRect/>
            <a:stretch>
              <a:fillRect/>
            </a:stretch>
          </a:blipFill>
        </p:spPr>
        <p:txBody>
          <a:bodyPr wrap="square" rtlCol="0">
            <a:spAutoFit/>
          </a:bodyPr>
          <a:lstStyle/>
          <a:p>
            <a:pPr algn="ctr"/>
            <a:r>
              <a:rPr lang="en-US" b="1" kern="800" spc="600" dirty="0" err="1" smtClean="0">
                <a:latin typeface="Comic Sans MS" pitchFamily="66" charset="0"/>
              </a:rPr>
              <a:t>Contoh</a:t>
            </a:r>
            <a:r>
              <a:rPr lang="en-US" b="1" kern="800" spc="600" dirty="0" smtClean="0">
                <a:latin typeface="Comic Sans MS" pitchFamily="66" charset="0"/>
              </a:rPr>
              <a:t> </a:t>
            </a:r>
            <a:r>
              <a:rPr lang="en-US" b="1" kern="800" spc="600" dirty="0" err="1" smtClean="0">
                <a:latin typeface="Comic Sans MS" pitchFamily="66" charset="0"/>
              </a:rPr>
              <a:t>Soal</a:t>
            </a:r>
            <a:endParaRPr lang="en-US" b="1" kern="800" spc="600" dirty="0">
              <a:latin typeface="Comic Sans MS" pitchFamily="66" charset="0"/>
            </a:endParaRPr>
          </a:p>
        </p:txBody>
      </p:sp>
      <mc:AlternateContent xmlns:mc="http://schemas.openxmlformats.org/markup-compatibility/2006" xmlns:a14="http://schemas.microsoft.com/office/drawing/2010/main">
        <mc:Choice Requires="a14">
          <p:sp>
            <p:nvSpPr>
              <p:cNvPr id="4" name="Rounded Rectangle 3"/>
              <p:cNvSpPr/>
              <p:nvPr/>
            </p:nvSpPr>
            <p:spPr>
              <a:xfrm>
                <a:off x="304800" y="2730380"/>
                <a:ext cx="4262562" cy="667063"/>
              </a:xfrm>
              <a:prstGeom prst="roundRect">
                <a:avLst/>
              </a:prstGeom>
              <a:ln w="28575">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id-ID" sz="1600" b="1" i="1" smtClean="0">
                          <a:latin typeface="Cambria Math"/>
                        </a:rPr>
                        <m:t>𝑻𝑷</m:t>
                      </m:r>
                      <m:r>
                        <a:rPr lang="en-US" sz="1600" b="1" i="1" smtClean="0">
                          <a:latin typeface="Cambria Math"/>
                        </a:rPr>
                        <m:t>𝑨𝑲</m:t>
                      </m:r>
                      <m:r>
                        <a:rPr lang="id-ID" sz="1600" b="1" i="1">
                          <a:latin typeface="Cambria Math"/>
                        </a:rPr>
                        <m:t>=</m:t>
                      </m:r>
                      <m:f>
                        <m:fPr>
                          <m:ctrlPr>
                            <a:rPr lang="en-US" sz="1600" b="1" i="1">
                              <a:latin typeface="Cambria Math"/>
                            </a:rPr>
                          </m:ctrlPr>
                        </m:fPr>
                        <m:num>
                          <m:r>
                            <a:rPr lang="en-US" sz="1600" b="1" i="0" smtClean="0">
                              <a:latin typeface="Cambria Math"/>
                            </a:rPr>
                            <m:t>𝐉𝐮𝐦𝐥𝐚𝐡</m:t>
                          </m:r>
                          <m:r>
                            <a:rPr lang="en-US" sz="1600" b="1" i="1" smtClean="0">
                              <a:latin typeface="Cambria Math"/>
                            </a:rPr>
                            <m:t> </m:t>
                          </m:r>
                          <m:r>
                            <a:rPr lang="en-US" sz="1600" b="1" i="0" smtClean="0">
                              <a:latin typeface="Cambria Math"/>
                            </a:rPr>
                            <m:t>𝐀𝐧𝐠𝐤𝐚𝐭𝐚𝐧</m:t>
                          </m:r>
                          <m:r>
                            <a:rPr lang="en-US" sz="1600" b="1" i="0" smtClean="0">
                              <a:latin typeface="Cambria Math"/>
                            </a:rPr>
                            <m:t> </m:t>
                          </m:r>
                          <m:r>
                            <a:rPr lang="en-US" sz="1600" b="1" i="0" smtClean="0">
                              <a:latin typeface="Cambria Math"/>
                            </a:rPr>
                            <m:t>𝐊𝐞𝐫𝐣𝐚</m:t>
                          </m:r>
                          <m:r>
                            <a:rPr lang="id-ID" sz="1600" b="1">
                              <a:latin typeface="Cambria Math"/>
                            </a:rPr>
                            <m:t> </m:t>
                          </m:r>
                        </m:num>
                        <m:den>
                          <m:r>
                            <a:rPr lang="en-US" sz="1600" b="1" i="0" smtClean="0">
                              <a:latin typeface="Cambria Math"/>
                            </a:rPr>
                            <m:t>𝐉𝐮𝐦𝐥𝐚𝐡</m:t>
                          </m:r>
                          <m:r>
                            <a:rPr lang="en-US" sz="1600" b="1" i="0" smtClean="0">
                              <a:latin typeface="Cambria Math"/>
                            </a:rPr>
                            <m:t> </m:t>
                          </m:r>
                          <m:r>
                            <a:rPr lang="en-US" sz="1600" b="1" i="0" smtClean="0">
                              <a:latin typeface="Cambria Math"/>
                            </a:rPr>
                            <m:t>𝐔𝐬𝐢𝐚</m:t>
                          </m:r>
                          <m:r>
                            <a:rPr lang="en-US" sz="1600" b="1" i="0" smtClean="0">
                              <a:latin typeface="Cambria Math"/>
                            </a:rPr>
                            <m:t> </m:t>
                          </m:r>
                          <m:r>
                            <a:rPr lang="en-US" sz="1600" b="1" i="0" smtClean="0">
                              <a:latin typeface="Cambria Math"/>
                            </a:rPr>
                            <m:t>𝐊𝐞𝐫𝐣𝐚</m:t>
                          </m:r>
                          <m:r>
                            <a:rPr lang="id-ID" sz="1600" b="1">
                              <a:latin typeface="Cambria Math"/>
                            </a:rPr>
                            <m:t> </m:t>
                          </m:r>
                        </m:den>
                      </m:f>
                      <m:r>
                        <a:rPr lang="id-ID" sz="1600" b="1" i="1">
                          <a:latin typeface="Cambria Math"/>
                        </a:rPr>
                        <m:t> </m:t>
                      </m:r>
                      <m:r>
                        <a:rPr lang="id-ID" sz="1600" b="1" i="1">
                          <a:latin typeface="Cambria Math"/>
                        </a:rPr>
                        <m:t>𝑿</m:t>
                      </m:r>
                      <m:r>
                        <a:rPr lang="id-ID" sz="1600" b="1" i="1">
                          <a:latin typeface="Cambria Math"/>
                        </a:rPr>
                        <m:t> </m:t>
                      </m:r>
                      <m:r>
                        <a:rPr lang="id-ID" sz="1600" b="1" i="1">
                          <a:latin typeface="Cambria Math"/>
                        </a:rPr>
                        <m:t>𝟏𝟎𝟎</m:t>
                      </m:r>
                      <m:r>
                        <a:rPr lang="id-ID" sz="1600" b="1" i="1">
                          <a:latin typeface="Cambria Math"/>
                        </a:rPr>
                        <m:t>%</m:t>
                      </m:r>
                    </m:oMath>
                  </m:oMathPara>
                </a14:m>
                <a:endParaRPr lang="en-US" sz="1600" b="1" dirty="0"/>
              </a:p>
            </p:txBody>
          </p:sp>
        </mc:Choice>
        <mc:Fallback xmlns="">
          <p:sp>
            <p:nvSpPr>
              <p:cNvPr id="4" name="Rounded Rectangle 3"/>
              <p:cNvSpPr>
                <a:spLocks noRot="1" noChangeAspect="1" noMove="1" noResize="1" noEditPoints="1" noAdjustHandles="1" noChangeArrowheads="1" noChangeShapeType="1" noTextEdit="1"/>
              </p:cNvSpPr>
              <p:nvPr/>
            </p:nvSpPr>
            <p:spPr>
              <a:xfrm>
                <a:off x="304800" y="2730380"/>
                <a:ext cx="4262562" cy="667063"/>
              </a:xfrm>
              <a:prstGeom prst="roundRect">
                <a:avLst/>
              </a:prstGeom>
              <a:blipFill rotWithShape="1">
                <a:blip r:embed="rId5"/>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04800" y="3645228"/>
                <a:ext cx="3962175" cy="5600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d-ID" sz="1600" b="1" i="1" smtClean="0">
                          <a:latin typeface="Cambria Math"/>
                        </a:rPr>
                        <m:t>𝑻𝑷</m:t>
                      </m:r>
                      <m:r>
                        <a:rPr lang="en-US" sz="1600" b="1" i="1" smtClean="0">
                          <a:latin typeface="Cambria Math"/>
                        </a:rPr>
                        <m:t>𝑨𝑲</m:t>
                      </m:r>
                      <m:r>
                        <a:rPr lang="id-ID" sz="1600" b="1" i="1">
                          <a:latin typeface="Cambria Math"/>
                        </a:rPr>
                        <m:t>=</m:t>
                      </m:r>
                      <m:f>
                        <m:fPr>
                          <m:ctrlPr>
                            <a:rPr lang="en-US" sz="1600" b="1" i="1">
                              <a:latin typeface="Cambria Math"/>
                            </a:rPr>
                          </m:ctrlPr>
                        </m:fPr>
                        <m:num>
                          <m:r>
                            <a:rPr lang="en-US" sz="1600" b="1" i="0" smtClean="0">
                              <a:latin typeface="Cambria Math"/>
                            </a:rPr>
                            <m:t>𝟗</m:t>
                          </m:r>
                          <m:r>
                            <a:rPr lang="en-US" sz="1600" b="1" i="0" smtClean="0">
                              <a:latin typeface="Cambria Math"/>
                            </a:rPr>
                            <m:t>.</m:t>
                          </m:r>
                          <m:r>
                            <a:rPr lang="en-US" sz="1600" b="1" i="0" smtClean="0">
                              <a:latin typeface="Cambria Math"/>
                            </a:rPr>
                            <m:t>𝟏𝟐𝟒</m:t>
                          </m:r>
                          <m:r>
                            <a:rPr lang="en-US" sz="1600" b="1" i="0" smtClean="0">
                              <a:latin typeface="Cambria Math"/>
                            </a:rPr>
                            <m:t>.</m:t>
                          </m:r>
                          <m:r>
                            <a:rPr lang="en-US" sz="1600" b="1" i="0" smtClean="0">
                              <a:latin typeface="Cambria Math"/>
                            </a:rPr>
                            <m:t>𝟒𝟓𝟖</m:t>
                          </m:r>
                          <m:r>
                            <a:rPr lang="id-ID" sz="1600" b="1">
                              <a:latin typeface="Cambria Math"/>
                            </a:rPr>
                            <m:t> </m:t>
                          </m:r>
                        </m:num>
                        <m:den>
                          <m:r>
                            <a:rPr lang="en-US" sz="1600" b="1" i="0" smtClean="0">
                              <a:latin typeface="Cambria Math"/>
                            </a:rPr>
                            <m:t>𝟏𝟒</m:t>
                          </m:r>
                          <m:r>
                            <a:rPr lang="en-US" sz="1600" b="1" i="0" smtClean="0">
                              <a:latin typeface="Cambria Math"/>
                            </a:rPr>
                            <m:t>.</m:t>
                          </m:r>
                          <m:r>
                            <a:rPr lang="en-US" sz="1600" b="1" i="0" smtClean="0">
                              <a:latin typeface="Cambria Math"/>
                            </a:rPr>
                            <m:t>𝟖𝟗𝟏</m:t>
                          </m:r>
                          <m:r>
                            <a:rPr lang="en-US" sz="1600" b="1" i="0" smtClean="0">
                              <a:latin typeface="Cambria Math"/>
                            </a:rPr>
                            <m:t>.</m:t>
                          </m:r>
                          <m:r>
                            <a:rPr lang="en-US" sz="1600" b="1" i="0" smtClean="0">
                              <a:latin typeface="Cambria Math"/>
                            </a:rPr>
                            <m:t>𝟕𝟔𝟏</m:t>
                          </m:r>
                          <m:r>
                            <a:rPr lang="id-ID" sz="1600" b="1">
                              <a:latin typeface="Cambria Math"/>
                            </a:rPr>
                            <m:t> </m:t>
                          </m:r>
                        </m:den>
                      </m:f>
                      <m:r>
                        <a:rPr lang="id-ID" sz="1600" b="1" i="1">
                          <a:latin typeface="Cambria Math"/>
                        </a:rPr>
                        <m:t> </m:t>
                      </m:r>
                      <m:r>
                        <a:rPr lang="id-ID" sz="1600" b="1" i="1">
                          <a:latin typeface="Cambria Math"/>
                        </a:rPr>
                        <m:t>𝑿</m:t>
                      </m:r>
                      <m:r>
                        <a:rPr lang="id-ID" sz="1600" b="1" i="1">
                          <a:latin typeface="Cambria Math"/>
                        </a:rPr>
                        <m:t> </m:t>
                      </m:r>
                      <m:r>
                        <a:rPr lang="id-ID" sz="1600" b="1" i="1">
                          <a:latin typeface="Cambria Math"/>
                        </a:rPr>
                        <m:t>𝟏𝟎𝟎</m:t>
                      </m:r>
                      <m:r>
                        <a:rPr lang="id-ID" sz="1600" b="1" i="1">
                          <a:latin typeface="Cambria Math"/>
                        </a:rPr>
                        <m:t>%=</m:t>
                      </m:r>
                      <m:r>
                        <a:rPr lang="en-US" sz="1600" b="1" i="1" smtClean="0">
                          <a:latin typeface="Cambria Math"/>
                        </a:rPr>
                        <m:t>𝟔𝟏</m:t>
                      </m:r>
                      <m:r>
                        <a:rPr lang="en-US" sz="1600" b="1" i="1" smtClean="0">
                          <a:latin typeface="Cambria Math"/>
                        </a:rPr>
                        <m:t>,</m:t>
                      </m:r>
                      <m:r>
                        <a:rPr lang="en-US" sz="1600" b="1" i="1" smtClean="0">
                          <a:latin typeface="Cambria Math"/>
                        </a:rPr>
                        <m:t>𝟑</m:t>
                      </m:r>
                      <m:r>
                        <a:rPr lang="en-US" sz="1600" b="1" i="1" smtClean="0">
                          <a:latin typeface="Cambria Math"/>
                        </a:rPr>
                        <m:t>%</m:t>
                      </m:r>
                    </m:oMath>
                  </m:oMathPara>
                </a14:m>
                <a:endParaRPr lang="en-US" sz="1600" b="1" dirty="0"/>
              </a:p>
            </p:txBody>
          </p:sp>
        </mc:Choice>
        <mc:Fallback xmlns="">
          <p:sp>
            <p:nvSpPr>
              <p:cNvPr id="5" name="Rectangle 4"/>
              <p:cNvSpPr>
                <a:spLocks noRot="1" noChangeAspect="1" noMove="1" noResize="1" noEditPoints="1" noAdjustHandles="1" noChangeArrowheads="1" noChangeShapeType="1" noTextEdit="1"/>
              </p:cNvSpPr>
              <p:nvPr/>
            </p:nvSpPr>
            <p:spPr>
              <a:xfrm>
                <a:off x="304800" y="3645228"/>
                <a:ext cx="3962175" cy="560025"/>
              </a:xfrm>
              <a:prstGeom prst="rect">
                <a:avLst/>
              </a:prstGeom>
              <a:blipFill rotWithShape="1">
                <a:blip r:embed="rId6"/>
                <a:stretch>
                  <a:fillRect/>
                </a:stretch>
              </a:blipFill>
            </p:spPr>
            <p:txBody>
              <a:bodyPr/>
              <a:lstStyle/>
              <a:p>
                <a:r>
                  <a:rPr lang="en-US">
                    <a:noFill/>
                  </a:rPr>
                  <a:t> </a:t>
                </a:r>
              </a:p>
            </p:txBody>
          </p:sp>
        </mc:Fallback>
      </mc:AlternateContent>
      <p:sp>
        <p:nvSpPr>
          <p:cNvPr id="6" name="Rectangle 2"/>
          <p:cNvSpPr>
            <a:spLocks noChangeArrowheads="1"/>
          </p:cNvSpPr>
          <p:nvPr/>
        </p:nvSpPr>
        <p:spPr bwMode="auto">
          <a:xfrm>
            <a:off x="6896100" y="4781550"/>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extLst>
      <p:ext uri="{BB962C8B-B14F-4D97-AF65-F5344CB8AC3E}">
        <p14:creationId xmlns:p14="http://schemas.microsoft.com/office/powerpoint/2010/main" val="92295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5000" b="-75000"/>
          </a:stretch>
        </a:blipFill>
        <a:effectLst/>
      </p:bgPr>
    </p:bg>
    <p:spTree>
      <p:nvGrpSpPr>
        <p:cNvPr id="1" name=""/>
        <p:cNvGrpSpPr/>
        <p:nvPr/>
      </p:nvGrpSpPr>
      <p:grpSpPr>
        <a:xfrm>
          <a:off x="0" y="0"/>
          <a:ext cx="0" cy="0"/>
          <a:chOff x="0" y="0"/>
          <a:chExt cx="0" cy="0"/>
        </a:xfrm>
      </p:grpSpPr>
      <p:sp>
        <p:nvSpPr>
          <p:cNvPr id="3" name="TextBox 2"/>
          <p:cNvSpPr txBox="1"/>
          <p:nvPr/>
        </p:nvSpPr>
        <p:spPr>
          <a:xfrm>
            <a:off x="152400" y="1031141"/>
            <a:ext cx="8763000" cy="353943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28575">
            <a:solidFill>
              <a:schemeClr val="tx1"/>
            </a:solidFill>
          </a:ln>
        </p:spPr>
        <p:txBody>
          <a:bodyPr wrap="square" rtlCol="0">
            <a:spAutoFit/>
          </a:bodyPr>
          <a:lstStyle/>
          <a:p>
            <a:pPr marL="342900" indent="-342900">
              <a:buFont typeface="+mj-lt"/>
              <a:buAutoNum type="alphaLcParenR"/>
            </a:pPr>
            <a:endParaRPr lang="en-ID" sz="1600" b="1" dirty="0" smtClean="0">
              <a:latin typeface="Times New Roman" pitchFamily="18" charset="0"/>
              <a:cs typeface="Times New Roman" pitchFamily="18" charset="0"/>
            </a:endParaRPr>
          </a:p>
          <a:p>
            <a:pPr marL="342900" indent="-342900">
              <a:buFont typeface="+mj-lt"/>
              <a:buAutoNum type="alphaLcParenR"/>
            </a:pPr>
            <a:endParaRPr lang="en-ID" sz="1600" b="1" dirty="0" smtClean="0">
              <a:latin typeface="Times New Roman" pitchFamily="18" charset="0"/>
              <a:cs typeface="Times New Roman" pitchFamily="18" charset="0"/>
            </a:endParaRPr>
          </a:p>
          <a:p>
            <a:r>
              <a:rPr lang="en-ID" sz="1600" b="1" dirty="0" smtClean="0">
                <a:latin typeface="Times New Roman" pitchFamily="18" charset="0"/>
                <a:cs typeface="Times New Roman" pitchFamily="18" charset="0"/>
              </a:rPr>
              <a:t>b) </a:t>
            </a:r>
            <a:r>
              <a:rPr lang="en-ID" sz="1600" b="1" dirty="0" err="1" smtClean="0">
                <a:latin typeface="Times New Roman" pitchFamily="18" charset="0"/>
                <a:cs typeface="Times New Roman" pitchFamily="18" charset="0"/>
              </a:rPr>
              <a:t>Jumlah</a:t>
            </a:r>
            <a:r>
              <a:rPr lang="en-ID" sz="1600" b="1" dirty="0" smtClean="0">
                <a:latin typeface="Times New Roman" pitchFamily="18" charset="0"/>
                <a:cs typeface="Times New Roman" pitchFamily="18" charset="0"/>
              </a:rPr>
              <a:t> </a:t>
            </a:r>
            <a:r>
              <a:rPr lang="en-ID" sz="1600" b="1" dirty="0" err="1" smtClean="0">
                <a:latin typeface="Times New Roman" pitchFamily="18" charset="0"/>
                <a:cs typeface="Times New Roman" pitchFamily="18" charset="0"/>
              </a:rPr>
              <a:t>Pengangguran</a:t>
            </a:r>
            <a:endParaRPr lang="en-ID" sz="1600" b="1" dirty="0" smtClean="0">
              <a:latin typeface="Times New Roman" pitchFamily="18" charset="0"/>
              <a:cs typeface="Times New Roman" pitchFamily="18" charset="0"/>
            </a:endParaRPr>
          </a:p>
          <a:p>
            <a:endParaRPr lang="en-ID" sz="1600" b="1" dirty="0" smtClean="0">
              <a:latin typeface="Times New Roman" pitchFamily="18" charset="0"/>
              <a:cs typeface="Times New Roman" pitchFamily="18" charset="0"/>
            </a:endParaRPr>
          </a:p>
          <a:p>
            <a:endParaRPr lang="en-ID" sz="1600" b="1" dirty="0" smtClean="0">
              <a:latin typeface="Times New Roman" pitchFamily="18" charset="0"/>
              <a:cs typeface="Times New Roman" pitchFamily="18" charset="0"/>
            </a:endParaRPr>
          </a:p>
          <a:p>
            <a:endParaRPr lang="en-ID" sz="1600" b="1" dirty="0" smtClean="0">
              <a:latin typeface="Times New Roman" pitchFamily="18" charset="0"/>
              <a:cs typeface="Times New Roman" pitchFamily="18" charset="0"/>
            </a:endParaRPr>
          </a:p>
          <a:p>
            <a:endParaRPr lang="en-ID" sz="1600" b="1" dirty="0" smtClean="0">
              <a:latin typeface="Times New Roman" pitchFamily="18" charset="0"/>
              <a:cs typeface="Times New Roman" pitchFamily="18" charset="0"/>
            </a:endParaRPr>
          </a:p>
          <a:p>
            <a:endParaRPr lang="en-ID" sz="1600" b="1" dirty="0" smtClean="0">
              <a:latin typeface="Times New Roman" pitchFamily="18" charset="0"/>
              <a:cs typeface="Times New Roman" pitchFamily="18" charset="0"/>
            </a:endParaRPr>
          </a:p>
          <a:p>
            <a:r>
              <a:rPr lang="en-ID" sz="1600" b="1" dirty="0" err="1" smtClean="0">
                <a:latin typeface="Times New Roman" pitchFamily="18" charset="0"/>
                <a:cs typeface="Times New Roman" pitchFamily="18" charset="0"/>
              </a:rPr>
              <a:t>Jumlah</a:t>
            </a:r>
            <a:r>
              <a:rPr lang="en-ID" sz="1600" b="1" dirty="0" smtClean="0">
                <a:latin typeface="Times New Roman" pitchFamily="18" charset="0"/>
                <a:cs typeface="Times New Roman" pitchFamily="18" charset="0"/>
              </a:rPr>
              <a:t> </a:t>
            </a:r>
            <a:r>
              <a:rPr lang="en-ID" sz="1600" b="1" dirty="0" err="1" smtClean="0">
                <a:latin typeface="Times New Roman" pitchFamily="18" charset="0"/>
                <a:cs typeface="Times New Roman" pitchFamily="18" charset="0"/>
              </a:rPr>
              <a:t>Pengangguran</a:t>
            </a:r>
            <a:r>
              <a:rPr lang="en-ID" sz="1600" b="1" dirty="0" smtClean="0">
                <a:latin typeface="Times New Roman" pitchFamily="18" charset="0"/>
                <a:cs typeface="Times New Roman" pitchFamily="18" charset="0"/>
              </a:rPr>
              <a:t>= 9.124.458 – 8.528.571</a:t>
            </a:r>
          </a:p>
          <a:p>
            <a:r>
              <a:rPr lang="en-ID" sz="1600" b="1" dirty="0" smtClean="0">
                <a:latin typeface="Times New Roman" pitchFamily="18" charset="0"/>
                <a:cs typeface="Times New Roman" pitchFamily="18" charset="0"/>
              </a:rPr>
              <a:t>		   = 595.887</a:t>
            </a:r>
          </a:p>
          <a:p>
            <a:endParaRPr lang="en-ID" sz="1600" b="1" dirty="0" smtClean="0">
              <a:latin typeface="Times New Roman" pitchFamily="18" charset="0"/>
              <a:cs typeface="Times New Roman" pitchFamily="18" charset="0"/>
            </a:endParaRPr>
          </a:p>
          <a:p>
            <a:endParaRPr lang="en-ID" sz="1600" b="1" dirty="0" smtClean="0">
              <a:latin typeface="Times New Roman" pitchFamily="18" charset="0"/>
              <a:cs typeface="Times New Roman" pitchFamily="18" charset="0"/>
            </a:endParaRPr>
          </a:p>
          <a:p>
            <a:endParaRPr lang="en-ID" sz="1600" b="1" dirty="0" smtClean="0">
              <a:latin typeface="Times New Roman" pitchFamily="18" charset="0"/>
              <a:cs typeface="Times New Roman" pitchFamily="18" charset="0"/>
            </a:endParaRPr>
          </a:p>
          <a:p>
            <a:endParaRPr lang="en-ID" sz="1600" b="1" dirty="0">
              <a:latin typeface="Times New Roman" pitchFamily="18" charset="0"/>
              <a:cs typeface="Times New Roman" pitchFamily="18" charset="0"/>
            </a:endParaRPr>
          </a:p>
        </p:txBody>
      </p:sp>
      <p:sp>
        <p:nvSpPr>
          <p:cNvPr id="2" name="TextBox 1"/>
          <p:cNvSpPr txBox="1"/>
          <p:nvPr/>
        </p:nvSpPr>
        <p:spPr>
          <a:xfrm>
            <a:off x="1524000" y="666750"/>
            <a:ext cx="5791200" cy="519351"/>
          </a:xfrm>
          <a:prstGeom prst="roundRect">
            <a:avLst>
              <a:gd name="adj" fmla="val 50000"/>
            </a:avLst>
          </a:prstGeom>
          <a:blipFill dpi="0" rotWithShape="1">
            <a:blip r:embed="rId4">
              <a:extLst>
                <a:ext uri="{28A0092B-C50C-407E-A947-70E740481C1C}">
                  <a14:useLocalDpi xmlns:a14="http://schemas.microsoft.com/office/drawing/2010/main" val="0"/>
                </a:ext>
              </a:extLst>
            </a:blip>
            <a:srcRect/>
            <a:stretch>
              <a:fillRect/>
            </a:stretch>
          </a:blipFill>
        </p:spPr>
        <p:txBody>
          <a:bodyPr wrap="square" rtlCol="0">
            <a:spAutoFit/>
          </a:bodyPr>
          <a:lstStyle/>
          <a:p>
            <a:pPr algn="ctr"/>
            <a:r>
              <a:rPr lang="en-US" b="1" kern="800" spc="600" dirty="0" err="1" smtClean="0">
                <a:latin typeface="Comic Sans MS" pitchFamily="66" charset="0"/>
              </a:rPr>
              <a:t>Contoh</a:t>
            </a:r>
            <a:r>
              <a:rPr lang="en-US" b="1" kern="800" spc="600" dirty="0" smtClean="0">
                <a:latin typeface="Comic Sans MS" pitchFamily="66" charset="0"/>
              </a:rPr>
              <a:t> </a:t>
            </a:r>
            <a:r>
              <a:rPr lang="en-US" b="1" kern="800" spc="600" dirty="0" err="1" smtClean="0">
                <a:latin typeface="Comic Sans MS" pitchFamily="66" charset="0"/>
              </a:rPr>
              <a:t>Soal</a:t>
            </a:r>
            <a:endParaRPr lang="en-US" b="1" kern="800" spc="600" dirty="0">
              <a:latin typeface="Comic Sans MS" pitchFamily="66" charset="0"/>
            </a:endParaRPr>
          </a:p>
        </p:txBody>
      </p:sp>
      <p:sp>
        <p:nvSpPr>
          <p:cNvPr id="4" name="TextBox 3"/>
          <p:cNvSpPr txBox="1"/>
          <p:nvPr/>
        </p:nvSpPr>
        <p:spPr>
          <a:xfrm>
            <a:off x="381000" y="2000964"/>
            <a:ext cx="3810000" cy="646986"/>
          </a:xfrm>
          <a:prstGeom prst="roundRect">
            <a:avLst/>
          </a:prstGeom>
          <a:noFill/>
          <a:ln w="28575">
            <a:solidFill>
              <a:schemeClr val="tx1"/>
            </a:solidFill>
          </a:ln>
        </p:spPr>
        <p:txBody>
          <a:bodyPr wrap="square" rtlCol="0">
            <a:spAutoFit/>
          </a:bodyPr>
          <a:lstStyle/>
          <a:p>
            <a:r>
              <a:rPr lang="en-US" sz="1600" b="1" dirty="0" err="1" smtClean="0">
                <a:latin typeface="Times New Roman" pitchFamily="18" charset="0"/>
                <a:cs typeface="Times New Roman" pitchFamily="18" charset="0"/>
              </a:rPr>
              <a:t>Jumlah</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Pengangguran</a:t>
            </a:r>
            <a:r>
              <a:rPr lang="en-US" sz="1600" b="1" dirty="0" smtClean="0">
                <a:latin typeface="Times New Roman" pitchFamily="18" charset="0"/>
                <a:cs typeface="Times New Roman" pitchFamily="18" charset="0"/>
              </a:rPr>
              <a:t> = </a:t>
            </a:r>
            <a:r>
              <a:rPr lang="en-US" sz="1600" b="1" dirty="0" err="1" smtClean="0">
                <a:latin typeface="Times New Roman" pitchFamily="18" charset="0"/>
                <a:cs typeface="Times New Roman" pitchFamily="18" charset="0"/>
              </a:rPr>
              <a:t>Jumlah</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Angkatan</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Kerja</a:t>
            </a:r>
            <a:r>
              <a:rPr lang="en-US" sz="1600" b="1" dirty="0" smtClean="0">
                <a:latin typeface="Times New Roman" pitchFamily="18" charset="0"/>
                <a:cs typeface="Times New Roman" pitchFamily="18" charset="0"/>
              </a:rPr>
              <a:t> – Orang Yang </a:t>
            </a:r>
            <a:r>
              <a:rPr lang="en-US" sz="1600" b="1" dirty="0" err="1" smtClean="0">
                <a:latin typeface="Times New Roman" pitchFamily="18" charset="0"/>
                <a:cs typeface="Times New Roman" pitchFamily="18" charset="0"/>
              </a:rPr>
              <a:t>Bekerja</a:t>
            </a:r>
            <a:r>
              <a:rPr lang="en-US" sz="1600" b="1" dirty="0" smtClean="0">
                <a:latin typeface="Times New Roman" pitchFamily="18" charset="0"/>
                <a:cs typeface="Times New Roman" pitchFamily="18" charset="0"/>
              </a:rPr>
              <a:t> </a:t>
            </a:r>
            <a:endParaRPr lang="en-US" sz="1600" b="1" dirty="0">
              <a:latin typeface="Times New Roman" pitchFamily="18" charset="0"/>
              <a:cs typeface="Times New Roman" pitchFamily="18" charset="0"/>
            </a:endParaRPr>
          </a:p>
        </p:txBody>
      </p:sp>
      <p:cxnSp>
        <p:nvCxnSpPr>
          <p:cNvPr id="6" name="Straight Connector 5"/>
          <p:cNvCxnSpPr>
            <a:endCxn id="3" idx="2"/>
          </p:cNvCxnSpPr>
          <p:nvPr/>
        </p:nvCxnSpPr>
        <p:spPr>
          <a:xfrm>
            <a:off x="4533900" y="1186101"/>
            <a:ext cx="0" cy="3384470"/>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4648200" y="1504950"/>
            <a:ext cx="3962400" cy="338554"/>
          </a:xfrm>
          <a:prstGeom prst="rect">
            <a:avLst/>
          </a:prstGeom>
          <a:noFill/>
        </p:spPr>
        <p:txBody>
          <a:bodyPr wrap="square" rtlCol="0">
            <a:spAutoFit/>
          </a:bodyPr>
          <a:lstStyle/>
          <a:p>
            <a:r>
              <a:rPr lang="en-ID" sz="1600" b="1" dirty="0" smtClean="0">
                <a:latin typeface="Times New Roman" pitchFamily="18" charset="0"/>
                <a:cs typeface="Times New Roman" pitchFamily="18" charset="0"/>
              </a:rPr>
              <a:t>c) Tingkat </a:t>
            </a:r>
            <a:r>
              <a:rPr lang="en-ID" sz="1600" b="1" dirty="0" err="1">
                <a:latin typeface="Times New Roman" pitchFamily="18" charset="0"/>
                <a:cs typeface="Times New Roman" pitchFamily="18" charset="0"/>
              </a:rPr>
              <a:t>Pengangguran</a:t>
            </a:r>
            <a:r>
              <a:rPr lang="en-ID" sz="1600" b="1" dirty="0">
                <a:latin typeface="Times New Roman" pitchFamily="18" charset="0"/>
                <a:cs typeface="Times New Roman" pitchFamily="18" charset="0"/>
              </a:rPr>
              <a:t> </a:t>
            </a:r>
            <a:r>
              <a:rPr lang="en-ID" sz="1600" b="1" dirty="0" smtClean="0">
                <a:latin typeface="Times New Roman" pitchFamily="18" charset="0"/>
                <a:cs typeface="Times New Roman" pitchFamily="18" charset="0"/>
              </a:rPr>
              <a:t>Terbuka</a:t>
            </a:r>
            <a:endParaRPr lang="en-ID" sz="1600" b="1"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10" name="TextBox 9"/>
              <p:cNvSpPr txBox="1"/>
              <p:nvPr/>
            </p:nvSpPr>
            <p:spPr>
              <a:xfrm>
                <a:off x="4724400" y="2038350"/>
                <a:ext cx="4038600" cy="667559"/>
              </a:xfrm>
              <a:prstGeom prst="roundRect">
                <a:avLst/>
              </a:prstGeom>
              <a:blipFill dpi="0" rotWithShape="1">
                <a:blip r:embed="rId4">
                  <a:alphaModFix amt="84000"/>
                </a:blip>
                <a:srcRect/>
                <a:stretch>
                  <a:fillRect/>
                </a:stretch>
              </a:blipFill>
              <a:ln w="1905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id-ID" sz="1600" b="1" i="1">
                          <a:latin typeface="Cambria Math"/>
                        </a:rPr>
                        <m:t>𝑻𝑷𝑻</m:t>
                      </m:r>
                      <m:r>
                        <a:rPr lang="id-ID" sz="1600" b="1" i="1">
                          <a:latin typeface="Cambria Math"/>
                        </a:rPr>
                        <m:t>=</m:t>
                      </m:r>
                      <m:f>
                        <m:fPr>
                          <m:ctrlPr>
                            <a:rPr lang="en-US" sz="1600" b="1" i="1">
                              <a:latin typeface="Cambria Math"/>
                            </a:rPr>
                          </m:ctrlPr>
                        </m:fPr>
                        <m:num>
                          <m:r>
                            <a:rPr lang="id-ID" sz="1600" b="1" i="1">
                              <a:latin typeface="Cambria Math"/>
                            </a:rPr>
                            <m:t>𝐉𝐮𝐦𝐥𝐚𝐡</m:t>
                          </m:r>
                          <m:r>
                            <a:rPr lang="id-ID" sz="1600" b="1">
                              <a:latin typeface="Cambria Math"/>
                            </a:rPr>
                            <m:t> </m:t>
                          </m:r>
                          <m:r>
                            <a:rPr lang="id-ID" sz="1600" b="1" i="1">
                              <a:latin typeface="Cambria Math"/>
                            </a:rPr>
                            <m:t>𝐏𝐞𝐧𝐠𝐚𝐧𝐠𝐠𝐮𝐫𝐚𝐧</m:t>
                          </m:r>
                          <m:r>
                            <a:rPr lang="id-ID" sz="1600" b="1">
                              <a:latin typeface="Cambria Math"/>
                            </a:rPr>
                            <m:t> </m:t>
                          </m:r>
                        </m:num>
                        <m:den>
                          <m:r>
                            <a:rPr lang="id-ID" sz="1600" b="1" i="1">
                              <a:latin typeface="Cambria Math"/>
                            </a:rPr>
                            <m:t>𝐉𝐮𝐦𝐥𝐚𝐡</m:t>
                          </m:r>
                          <m:r>
                            <a:rPr lang="id-ID" sz="1600" b="1">
                              <a:latin typeface="Cambria Math"/>
                            </a:rPr>
                            <m:t> </m:t>
                          </m:r>
                          <m:r>
                            <a:rPr lang="id-ID" sz="1600" b="1" i="1">
                              <a:latin typeface="Cambria Math"/>
                            </a:rPr>
                            <m:t>𝐀𝐧𝐠𝐤𝐚𝐭𝐚𝐧</m:t>
                          </m:r>
                          <m:r>
                            <a:rPr lang="id-ID" sz="1600" b="1">
                              <a:latin typeface="Cambria Math"/>
                            </a:rPr>
                            <m:t> </m:t>
                          </m:r>
                          <m:r>
                            <a:rPr lang="id-ID" sz="1600" b="1" i="1">
                              <a:latin typeface="Cambria Math"/>
                            </a:rPr>
                            <m:t>𝐊𝐞𝐫𝐣𝐚</m:t>
                          </m:r>
                          <m:r>
                            <a:rPr lang="id-ID" sz="1600" b="1">
                              <a:latin typeface="Cambria Math"/>
                            </a:rPr>
                            <m:t> </m:t>
                          </m:r>
                        </m:den>
                      </m:f>
                      <m:r>
                        <a:rPr lang="id-ID" sz="1600" b="1" i="1">
                          <a:latin typeface="Cambria Math"/>
                        </a:rPr>
                        <m:t> </m:t>
                      </m:r>
                      <m:r>
                        <a:rPr lang="id-ID" sz="1600" b="1" i="1">
                          <a:latin typeface="Cambria Math"/>
                        </a:rPr>
                        <m:t>𝑿</m:t>
                      </m:r>
                      <m:r>
                        <a:rPr lang="id-ID" sz="1600" b="1" i="1">
                          <a:latin typeface="Cambria Math"/>
                        </a:rPr>
                        <m:t> </m:t>
                      </m:r>
                      <m:r>
                        <a:rPr lang="id-ID" sz="1600" b="1" i="1">
                          <a:latin typeface="Cambria Math"/>
                        </a:rPr>
                        <m:t>𝟏𝟎𝟎</m:t>
                      </m:r>
                      <m:r>
                        <a:rPr lang="id-ID" sz="1600" b="1" i="1">
                          <a:latin typeface="Cambria Math"/>
                        </a:rPr>
                        <m:t>%</m:t>
                      </m:r>
                    </m:oMath>
                  </m:oMathPara>
                </a14:m>
                <a:endParaRPr lang="en-US" sz="1600" b="1" dirty="0"/>
              </a:p>
            </p:txBody>
          </p:sp>
        </mc:Choice>
        <mc:Fallback xmlns="">
          <p:sp>
            <p:nvSpPr>
              <p:cNvPr id="10" name="TextBox 9"/>
              <p:cNvSpPr txBox="1">
                <a:spLocks noRot="1" noChangeAspect="1" noMove="1" noResize="1" noEditPoints="1" noAdjustHandles="1" noChangeArrowheads="1" noChangeShapeType="1" noTextEdit="1"/>
              </p:cNvSpPr>
              <p:nvPr/>
            </p:nvSpPr>
            <p:spPr>
              <a:xfrm>
                <a:off x="4724400" y="2038350"/>
                <a:ext cx="4038600" cy="667559"/>
              </a:xfrm>
              <a:prstGeom prst="roundRect">
                <a:avLst/>
              </a:prstGeom>
              <a:blipFill rotWithShape="1">
                <a:blip r:embed="rId5"/>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4724400" y="2926125"/>
                <a:ext cx="3550203" cy="5600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d-ID" sz="1600" b="1" i="1" smtClean="0">
                          <a:latin typeface="Cambria Math"/>
                        </a:rPr>
                        <m:t>𝑻𝑷𝑻</m:t>
                      </m:r>
                      <m:r>
                        <a:rPr lang="id-ID" sz="1600" b="1" i="1" smtClean="0">
                          <a:latin typeface="Cambria Math"/>
                        </a:rPr>
                        <m:t>=</m:t>
                      </m:r>
                      <m:f>
                        <m:fPr>
                          <m:ctrlPr>
                            <a:rPr lang="en-US" sz="1600" b="1" i="1">
                              <a:latin typeface="Cambria Math"/>
                            </a:rPr>
                          </m:ctrlPr>
                        </m:fPr>
                        <m:num>
                          <m:r>
                            <a:rPr lang="en-US" sz="1600" b="1" i="0" smtClean="0">
                              <a:latin typeface="Cambria Math"/>
                            </a:rPr>
                            <m:t>𝟓𝟗𝟓</m:t>
                          </m:r>
                          <m:r>
                            <a:rPr lang="en-US" sz="1600" b="1" i="0" smtClean="0">
                              <a:latin typeface="Cambria Math"/>
                            </a:rPr>
                            <m:t>.</m:t>
                          </m:r>
                          <m:r>
                            <a:rPr lang="en-US" sz="1600" b="1" i="0" smtClean="0">
                              <a:latin typeface="Cambria Math"/>
                            </a:rPr>
                            <m:t>𝟖𝟖𝟕</m:t>
                          </m:r>
                          <m:r>
                            <a:rPr lang="id-ID" sz="1600" b="1">
                              <a:latin typeface="Cambria Math"/>
                            </a:rPr>
                            <m:t> </m:t>
                          </m:r>
                        </m:num>
                        <m:den>
                          <m:r>
                            <a:rPr lang="en-US" sz="1600" b="1" i="0" smtClean="0">
                              <a:latin typeface="Cambria Math"/>
                            </a:rPr>
                            <m:t>𝟗</m:t>
                          </m:r>
                          <m:r>
                            <a:rPr lang="en-US" sz="1600" b="1" i="0" smtClean="0">
                              <a:latin typeface="Cambria Math"/>
                            </a:rPr>
                            <m:t>.</m:t>
                          </m:r>
                          <m:r>
                            <a:rPr lang="en-US" sz="1600" b="1" i="0" smtClean="0">
                              <a:latin typeface="Cambria Math"/>
                            </a:rPr>
                            <m:t>𝟏𝟐𝟒</m:t>
                          </m:r>
                          <m:r>
                            <a:rPr lang="en-US" sz="1600" b="1" i="0" smtClean="0">
                              <a:latin typeface="Cambria Math"/>
                            </a:rPr>
                            <m:t>.</m:t>
                          </m:r>
                          <m:r>
                            <a:rPr lang="en-US" sz="1600" b="1" i="0" smtClean="0">
                              <a:latin typeface="Cambria Math"/>
                            </a:rPr>
                            <m:t>𝟒𝟓𝟖</m:t>
                          </m:r>
                          <m:r>
                            <a:rPr lang="id-ID" sz="1600" b="1">
                              <a:latin typeface="Cambria Math"/>
                            </a:rPr>
                            <m:t> </m:t>
                          </m:r>
                        </m:den>
                      </m:f>
                      <m:r>
                        <a:rPr lang="id-ID" sz="1600" b="1" i="1">
                          <a:latin typeface="Cambria Math"/>
                        </a:rPr>
                        <m:t> </m:t>
                      </m:r>
                      <m:r>
                        <a:rPr lang="id-ID" sz="1600" b="1" i="1">
                          <a:latin typeface="Cambria Math"/>
                        </a:rPr>
                        <m:t>𝑿</m:t>
                      </m:r>
                      <m:r>
                        <a:rPr lang="id-ID" sz="1600" b="1" i="1">
                          <a:latin typeface="Cambria Math"/>
                        </a:rPr>
                        <m:t> </m:t>
                      </m:r>
                      <m:r>
                        <a:rPr lang="id-ID" sz="1600" b="1" i="1">
                          <a:latin typeface="Cambria Math"/>
                        </a:rPr>
                        <m:t>𝟏𝟎𝟎</m:t>
                      </m:r>
                      <m:r>
                        <a:rPr lang="id-ID" sz="1600" b="1" i="1">
                          <a:latin typeface="Cambria Math"/>
                        </a:rPr>
                        <m:t>%=</m:t>
                      </m:r>
                      <m:r>
                        <a:rPr lang="en-US" sz="1600" b="1" i="1" smtClean="0">
                          <a:latin typeface="Cambria Math"/>
                        </a:rPr>
                        <m:t>𝟔</m:t>
                      </m:r>
                      <m:r>
                        <a:rPr lang="en-US" sz="1600" b="1" i="1" smtClean="0">
                          <a:latin typeface="Cambria Math"/>
                        </a:rPr>
                        <m:t>,</m:t>
                      </m:r>
                      <m:r>
                        <a:rPr lang="en-US" sz="1600" b="1" i="1" smtClean="0">
                          <a:latin typeface="Cambria Math"/>
                        </a:rPr>
                        <m:t>𝟓</m:t>
                      </m:r>
                      <m:r>
                        <a:rPr lang="en-US" sz="1600" b="1" i="1" smtClean="0">
                          <a:latin typeface="Cambria Math"/>
                        </a:rPr>
                        <m:t>%</m:t>
                      </m:r>
                    </m:oMath>
                  </m:oMathPara>
                </a14:m>
                <a:endParaRPr lang="en-US" sz="1600" b="1" dirty="0"/>
              </a:p>
            </p:txBody>
          </p:sp>
        </mc:Choice>
        <mc:Fallback xmlns="">
          <p:sp>
            <p:nvSpPr>
              <p:cNvPr id="11" name="Rectangle 10"/>
              <p:cNvSpPr>
                <a:spLocks noRot="1" noChangeAspect="1" noMove="1" noResize="1" noEditPoints="1" noAdjustHandles="1" noChangeArrowheads="1" noChangeShapeType="1" noTextEdit="1"/>
              </p:cNvSpPr>
              <p:nvPr/>
            </p:nvSpPr>
            <p:spPr>
              <a:xfrm>
                <a:off x="4724400" y="2926125"/>
                <a:ext cx="3550203" cy="560025"/>
              </a:xfrm>
              <a:prstGeom prst="rect">
                <a:avLst/>
              </a:prstGeom>
              <a:blipFill rotWithShape="1">
                <a:blip r:embed="rId6"/>
                <a:stretch>
                  <a:fillRect/>
                </a:stretch>
              </a:blipFill>
            </p:spPr>
            <p:txBody>
              <a:bodyPr/>
              <a:lstStyle/>
              <a:p>
                <a:r>
                  <a:rPr lang="en-US">
                    <a:noFill/>
                  </a:rPr>
                  <a:t> </a:t>
                </a:r>
              </a:p>
            </p:txBody>
          </p:sp>
        </mc:Fallback>
      </mc:AlternateContent>
      <p:sp>
        <p:nvSpPr>
          <p:cNvPr id="12" name="Rectangle 2"/>
          <p:cNvSpPr>
            <a:spLocks noChangeArrowheads="1"/>
          </p:cNvSpPr>
          <p:nvPr/>
        </p:nvSpPr>
        <p:spPr bwMode="auto">
          <a:xfrm>
            <a:off x="6896100" y="4781550"/>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extLst>
      <p:ext uri="{BB962C8B-B14F-4D97-AF65-F5344CB8AC3E}">
        <p14:creationId xmlns:p14="http://schemas.microsoft.com/office/powerpoint/2010/main" val="19226389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5000" b="-75000"/>
          </a:stretch>
        </a:blipFill>
        <a:effectLst/>
      </p:bgPr>
    </p:bg>
    <p:spTree>
      <p:nvGrpSpPr>
        <p:cNvPr id="1" name=""/>
        <p:cNvGrpSpPr/>
        <p:nvPr/>
      </p:nvGrpSpPr>
      <p:grpSpPr>
        <a:xfrm>
          <a:off x="0" y="0"/>
          <a:ext cx="0" cy="0"/>
          <a:chOff x="0" y="0"/>
          <a:chExt cx="0" cy="0"/>
        </a:xfrm>
      </p:grpSpPr>
      <p:sp>
        <p:nvSpPr>
          <p:cNvPr id="2" name="TextBox 1"/>
          <p:cNvSpPr txBox="1"/>
          <p:nvPr/>
        </p:nvSpPr>
        <p:spPr>
          <a:xfrm>
            <a:off x="1524000" y="147399"/>
            <a:ext cx="5791200" cy="519351"/>
          </a:xfrm>
          <a:prstGeom prst="roundRect">
            <a:avLst>
              <a:gd name="adj" fmla="val 50000"/>
            </a:avLst>
          </a:prstGeom>
          <a:blipFill dpi="0" rotWithShape="1">
            <a:blip r:embed="rId3">
              <a:extLst>
                <a:ext uri="{28A0092B-C50C-407E-A947-70E740481C1C}">
                  <a14:useLocalDpi xmlns:a14="http://schemas.microsoft.com/office/drawing/2010/main" val="0"/>
                </a:ext>
              </a:extLst>
            </a:blip>
            <a:srcRect/>
            <a:stretch>
              <a:fillRect/>
            </a:stretch>
          </a:blipFill>
        </p:spPr>
        <p:txBody>
          <a:bodyPr wrap="square" rtlCol="0">
            <a:spAutoFit/>
          </a:bodyPr>
          <a:lstStyle/>
          <a:p>
            <a:pPr algn="ctr"/>
            <a:r>
              <a:rPr lang="en-US" b="1" kern="800" spc="600" dirty="0" err="1" smtClean="0">
                <a:latin typeface="Comic Sans MS" pitchFamily="66" charset="0"/>
              </a:rPr>
              <a:t>kesimpulan</a:t>
            </a:r>
            <a:endParaRPr lang="en-US" b="1" kern="800" spc="600" dirty="0">
              <a:latin typeface="Comic Sans MS" pitchFamily="66" charset="0"/>
            </a:endParaRPr>
          </a:p>
        </p:txBody>
      </p:sp>
      <p:sp>
        <p:nvSpPr>
          <p:cNvPr id="3" name="TextBox 2"/>
          <p:cNvSpPr txBox="1"/>
          <p:nvPr/>
        </p:nvSpPr>
        <p:spPr>
          <a:xfrm>
            <a:off x="304800" y="764322"/>
            <a:ext cx="8610600" cy="4093428"/>
          </a:xfrm>
          <a:prstGeom prst="rect">
            <a:avLst/>
          </a:prstGeom>
          <a:blipFill>
            <a:blip r:embed="rId4"/>
            <a:stretch>
              <a:fillRect/>
            </a:stretch>
          </a:blipFill>
          <a:ln w="28575">
            <a:solidFill>
              <a:schemeClr val="tx1"/>
            </a:solidFill>
            <a:prstDash val="dash"/>
          </a:ln>
        </p:spPr>
        <p:txBody>
          <a:bodyPr wrap="square" rtlCol="0">
            <a:spAutoFit/>
          </a:bodyPr>
          <a:lstStyle/>
          <a:p>
            <a:pPr marL="285750" indent="-285750" algn="just">
              <a:buFont typeface="Arial" pitchFamily="34" charset="0"/>
              <a:buChar char="•"/>
            </a:pPr>
            <a:r>
              <a:rPr lang="en-US" sz="1300" dirty="0" err="1"/>
              <a:t>Pengangguran</a:t>
            </a:r>
            <a:r>
              <a:rPr lang="en-US" sz="1300" dirty="0"/>
              <a:t> </a:t>
            </a:r>
            <a:r>
              <a:rPr lang="en-US" sz="1300" dirty="0" err="1"/>
              <a:t>adalah</a:t>
            </a:r>
            <a:r>
              <a:rPr lang="en-US" sz="1300" dirty="0"/>
              <a:t> </a:t>
            </a:r>
            <a:r>
              <a:rPr lang="en-US" sz="1300" dirty="0" err="1"/>
              <a:t>sebuah</a:t>
            </a:r>
            <a:r>
              <a:rPr lang="en-US" sz="1300" dirty="0"/>
              <a:t> </a:t>
            </a:r>
            <a:r>
              <a:rPr lang="en-US" sz="1300" dirty="0" err="1"/>
              <a:t>golongan</a:t>
            </a:r>
            <a:r>
              <a:rPr lang="en-US" sz="1300" dirty="0"/>
              <a:t> </a:t>
            </a:r>
            <a:r>
              <a:rPr lang="en-US" sz="1300" dirty="0" err="1"/>
              <a:t>angkatan</a:t>
            </a:r>
            <a:r>
              <a:rPr lang="en-US" sz="1300" dirty="0"/>
              <a:t> </a:t>
            </a:r>
            <a:r>
              <a:rPr lang="en-US" sz="1300" dirty="0" err="1"/>
              <a:t>kerja</a:t>
            </a:r>
            <a:r>
              <a:rPr lang="en-US" sz="1300" dirty="0"/>
              <a:t> yang </a:t>
            </a:r>
            <a:r>
              <a:rPr lang="en-US" sz="1300" dirty="0" err="1"/>
              <a:t>belum</a:t>
            </a:r>
            <a:r>
              <a:rPr lang="en-US" sz="1300" dirty="0"/>
              <a:t> </a:t>
            </a:r>
            <a:r>
              <a:rPr lang="en-US" sz="1300" dirty="0" err="1"/>
              <a:t>melakukan</a:t>
            </a:r>
            <a:r>
              <a:rPr lang="en-US" sz="1300" dirty="0"/>
              <a:t> </a:t>
            </a:r>
            <a:r>
              <a:rPr lang="en-US" sz="1300" dirty="0" err="1"/>
              <a:t>suatu</a:t>
            </a:r>
            <a:r>
              <a:rPr lang="en-US" sz="1300" dirty="0"/>
              <a:t> </a:t>
            </a:r>
            <a:r>
              <a:rPr lang="en-US" sz="1300" dirty="0" err="1"/>
              <a:t>kegiatan</a:t>
            </a:r>
            <a:r>
              <a:rPr lang="en-US" sz="1300" dirty="0"/>
              <a:t> yang </a:t>
            </a:r>
            <a:r>
              <a:rPr lang="en-US" sz="1300" dirty="0" err="1"/>
              <a:t>menghasilkan</a:t>
            </a:r>
            <a:r>
              <a:rPr lang="en-US" sz="1300" dirty="0"/>
              <a:t> </a:t>
            </a:r>
            <a:r>
              <a:rPr lang="en-US" sz="1300" dirty="0" err="1"/>
              <a:t>uang</a:t>
            </a:r>
            <a:r>
              <a:rPr lang="en-US" sz="1300" dirty="0"/>
              <a:t>  </a:t>
            </a:r>
            <a:r>
              <a:rPr lang="en-US" sz="1300" dirty="0" err="1"/>
              <a:t>sedangkan</a:t>
            </a:r>
            <a:r>
              <a:rPr lang="en-US" sz="1300" dirty="0"/>
              <a:t> </a:t>
            </a:r>
            <a:r>
              <a:rPr lang="en-US" sz="1300" dirty="0" err="1"/>
              <a:t>Tenaga</a:t>
            </a:r>
            <a:r>
              <a:rPr lang="en-US" sz="1300" dirty="0"/>
              <a:t> </a:t>
            </a:r>
            <a:r>
              <a:rPr lang="en-US" sz="1300" dirty="0" err="1"/>
              <a:t>kerja</a:t>
            </a:r>
            <a:r>
              <a:rPr lang="en-US" sz="1300" dirty="0"/>
              <a:t> </a:t>
            </a:r>
            <a:r>
              <a:rPr lang="en-US" sz="1300" dirty="0" err="1"/>
              <a:t>merupakan</a:t>
            </a:r>
            <a:r>
              <a:rPr lang="en-US" sz="1300" dirty="0"/>
              <a:t> </a:t>
            </a:r>
            <a:r>
              <a:rPr lang="en-US" sz="1300" dirty="0" err="1"/>
              <a:t>penduduk</a:t>
            </a:r>
            <a:r>
              <a:rPr lang="en-US" sz="1300" dirty="0"/>
              <a:t> yang </a:t>
            </a:r>
            <a:r>
              <a:rPr lang="en-US" sz="1300" dirty="0" err="1"/>
              <a:t>berada</a:t>
            </a:r>
            <a:r>
              <a:rPr lang="en-US" sz="1300" dirty="0"/>
              <a:t> </a:t>
            </a:r>
            <a:r>
              <a:rPr lang="en-US" sz="1300" dirty="0" err="1"/>
              <a:t>dalam</a:t>
            </a:r>
            <a:r>
              <a:rPr lang="en-US" sz="1300" dirty="0"/>
              <a:t> </a:t>
            </a:r>
            <a:r>
              <a:rPr lang="en-US" sz="1300" dirty="0" err="1"/>
              <a:t>usia</a:t>
            </a:r>
            <a:r>
              <a:rPr lang="en-US" sz="1300" dirty="0"/>
              <a:t> </a:t>
            </a:r>
            <a:r>
              <a:rPr lang="en-US" sz="1300" dirty="0" err="1"/>
              <a:t>kerja</a:t>
            </a:r>
            <a:r>
              <a:rPr lang="en-US" sz="1300" dirty="0"/>
              <a:t>. </a:t>
            </a:r>
            <a:r>
              <a:rPr lang="en-US" sz="1300" dirty="0" err="1"/>
              <a:t>Pengangguran</a:t>
            </a:r>
            <a:r>
              <a:rPr lang="en-US" sz="1300" dirty="0"/>
              <a:t> </a:t>
            </a:r>
            <a:r>
              <a:rPr lang="en-US" sz="1300" dirty="0" err="1"/>
              <a:t>dan</a:t>
            </a:r>
            <a:r>
              <a:rPr lang="en-US" sz="1300" dirty="0"/>
              <a:t> </a:t>
            </a:r>
            <a:r>
              <a:rPr lang="en-US" sz="1300" dirty="0" err="1"/>
              <a:t>inflasi</a:t>
            </a:r>
            <a:r>
              <a:rPr lang="en-US" sz="1300" dirty="0"/>
              <a:t> </a:t>
            </a:r>
            <a:r>
              <a:rPr lang="en-US" sz="1300" dirty="0" err="1"/>
              <a:t>adalah</a:t>
            </a:r>
            <a:r>
              <a:rPr lang="en-US" sz="1300" dirty="0"/>
              <a:t> </a:t>
            </a:r>
            <a:r>
              <a:rPr lang="en-US" sz="1300" dirty="0" err="1"/>
              <a:t>dua</a:t>
            </a:r>
            <a:r>
              <a:rPr lang="en-US" sz="1300" dirty="0"/>
              <a:t> </a:t>
            </a:r>
            <a:r>
              <a:rPr lang="en-US" sz="1300" dirty="0" err="1"/>
              <a:t>masalah</a:t>
            </a:r>
            <a:r>
              <a:rPr lang="en-US" sz="1300" dirty="0"/>
              <a:t> </a:t>
            </a:r>
            <a:r>
              <a:rPr lang="en-US" sz="1300" dirty="0" err="1"/>
              <a:t>ekonomi</a:t>
            </a:r>
            <a:r>
              <a:rPr lang="en-US" sz="1300" dirty="0"/>
              <a:t> </a:t>
            </a:r>
            <a:r>
              <a:rPr lang="en-US" sz="1300" dirty="0" err="1"/>
              <a:t>utama</a:t>
            </a:r>
            <a:r>
              <a:rPr lang="en-US" sz="1300" dirty="0"/>
              <a:t> yang </a:t>
            </a:r>
            <a:r>
              <a:rPr lang="en-US" sz="1300" dirty="0" err="1"/>
              <a:t>dihadapi</a:t>
            </a:r>
            <a:r>
              <a:rPr lang="en-US" sz="1300" dirty="0"/>
              <a:t> </a:t>
            </a:r>
            <a:r>
              <a:rPr lang="en-US" sz="1300" dirty="0" err="1"/>
              <a:t>setiap</a:t>
            </a:r>
            <a:r>
              <a:rPr lang="en-US" sz="1300" dirty="0"/>
              <a:t> </a:t>
            </a:r>
            <a:r>
              <a:rPr lang="en-US" sz="1300" dirty="0" err="1"/>
              <a:t>masyarakat</a:t>
            </a:r>
            <a:r>
              <a:rPr lang="en-US" sz="1300" dirty="0"/>
              <a:t>. </a:t>
            </a:r>
            <a:r>
              <a:rPr lang="en-US" sz="1300" dirty="0" err="1"/>
              <a:t>Kedua-dua</a:t>
            </a:r>
            <a:r>
              <a:rPr lang="en-US" sz="1300" dirty="0"/>
              <a:t> </a:t>
            </a:r>
            <a:r>
              <a:rPr lang="en-US" sz="1300" dirty="0" err="1"/>
              <a:t>masalah</a:t>
            </a:r>
            <a:r>
              <a:rPr lang="en-US" sz="1300" dirty="0"/>
              <a:t> </a:t>
            </a:r>
            <a:r>
              <a:rPr lang="en-US" sz="1300" dirty="0" err="1"/>
              <a:t>ekonomi</a:t>
            </a:r>
            <a:r>
              <a:rPr lang="en-US" sz="1300" dirty="0"/>
              <a:t> </a:t>
            </a:r>
            <a:r>
              <a:rPr lang="en-US" sz="1300" dirty="0" err="1"/>
              <a:t>itu</a:t>
            </a:r>
            <a:r>
              <a:rPr lang="en-US" sz="1300" dirty="0"/>
              <a:t> </a:t>
            </a:r>
            <a:r>
              <a:rPr lang="en-US" sz="1300" dirty="0" err="1"/>
              <a:t>dapat</a:t>
            </a:r>
            <a:r>
              <a:rPr lang="en-US" sz="1300" dirty="0"/>
              <a:t> </a:t>
            </a:r>
            <a:r>
              <a:rPr lang="en-US" sz="1300" dirty="0" err="1"/>
              <a:t>mewujudkan</a:t>
            </a:r>
            <a:r>
              <a:rPr lang="en-US" sz="1300" dirty="0"/>
              <a:t> </a:t>
            </a:r>
            <a:r>
              <a:rPr lang="en-US" sz="1300" dirty="0" err="1"/>
              <a:t>beberapa</a:t>
            </a:r>
            <a:r>
              <a:rPr lang="en-US" sz="1300" dirty="0"/>
              <a:t> </a:t>
            </a:r>
            <a:r>
              <a:rPr lang="en-US" sz="1300" dirty="0" err="1"/>
              <a:t>efek</a:t>
            </a:r>
            <a:r>
              <a:rPr lang="en-US" sz="1300" dirty="0"/>
              <a:t> </a:t>
            </a:r>
            <a:r>
              <a:rPr lang="en-US" sz="1300" dirty="0" err="1"/>
              <a:t>buruk</a:t>
            </a:r>
            <a:r>
              <a:rPr lang="en-US" sz="1300" dirty="0"/>
              <a:t> yang </a:t>
            </a:r>
            <a:r>
              <a:rPr lang="en-US" sz="1300" dirty="0" err="1"/>
              <a:t>bersifat</a:t>
            </a:r>
            <a:r>
              <a:rPr lang="en-US" sz="1300" dirty="0"/>
              <a:t> </a:t>
            </a:r>
            <a:r>
              <a:rPr lang="en-US" sz="1300" dirty="0" err="1"/>
              <a:t>ekonomi</a:t>
            </a:r>
            <a:r>
              <a:rPr lang="en-US" sz="1300" dirty="0"/>
              <a:t>, </a:t>
            </a:r>
            <a:r>
              <a:rPr lang="en-US" sz="1300" dirty="0" err="1"/>
              <a:t>politik</a:t>
            </a:r>
            <a:r>
              <a:rPr lang="en-US" sz="1300" dirty="0"/>
              <a:t> </a:t>
            </a:r>
            <a:r>
              <a:rPr lang="en-US" sz="1300" dirty="0" err="1"/>
              <a:t>dan</a:t>
            </a:r>
            <a:r>
              <a:rPr lang="en-US" sz="1300" dirty="0"/>
              <a:t> </a:t>
            </a:r>
            <a:r>
              <a:rPr lang="en-US" sz="1300" dirty="0" err="1" smtClean="0"/>
              <a:t>sosial</a:t>
            </a:r>
            <a:endParaRPr lang="en-US" sz="1300" dirty="0" smtClean="0"/>
          </a:p>
          <a:p>
            <a:pPr algn="just"/>
            <a:endParaRPr lang="en-US" sz="1300" dirty="0"/>
          </a:p>
          <a:p>
            <a:pPr marL="285750" indent="-285750" algn="just">
              <a:buFont typeface="Arial" pitchFamily="34" charset="0"/>
              <a:buChar char="•"/>
            </a:pPr>
            <a:r>
              <a:rPr lang="en-US" sz="1300" dirty="0" err="1" smtClean="0"/>
              <a:t>Tujuan</a:t>
            </a:r>
            <a:r>
              <a:rPr lang="en-US" sz="1300" dirty="0" smtClean="0"/>
              <a:t> </a:t>
            </a:r>
            <a:r>
              <a:rPr lang="en-US" sz="1300" dirty="0" err="1"/>
              <a:t>utama</a:t>
            </a:r>
            <a:r>
              <a:rPr lang="en-US" sz="1300" dirty="0"/>
              <a:t> </a:t>
            </a:r>
            <a:r>
              <a:rPr lang="en-US" sz="1300" dirty="0" err="1"/>
              <a:t>dari</a:t>
            </a:r>
            <a:r>
              <a:rPr lang="en-US" sz="1300" dirty="0"/>
              <a:t> </a:t>
            </a:r>
            <a:r>
              <a:rPr lang="en-US" sz="1300" dirty="0" err="1"/>
              <a:t>kebijakan</a:t>
            </a:r>
            <a:r>
              <a:rPr lang="en-US" sz="1300" dirty="0"/>
              <a:t> </a:t>
            </a:r>
            <a:r>
              <a:rPr lang="en-US" sz="1300" dirty="0" err="1"/>
              <a:t>ekonomi</a:t>
            </a:r>
            <a:r>
              <a:rPr lang="en-US" sz="1300" dirty="0"/>
              <a:t> </a:t>
            </a:r>
            <a:r>
              <a:rPr lang="en-US" sz="1300" dirty="0" err="1"/>
              <a:t>makro</a:t>
            </a:r>
            <a:r>
              <a:rPr lang="en-US" sz="1300" dirty="0"/>
              <a:t> </a:t>
            </a:r>
            <a:r>
              <a:rPr lang="en-US" sz="1300" dirty="0" err="1"/>
              <a:t>adalah</a:t>
            </a:r>
            <a:r>
              <a:rPr lang="en-US" sz="1300" dirty="0"/>
              <a:t> </a:t>
            </a:r>
            <a:r>
              <a:rPr lang="en-US" sz="1300" dirty="0" err="1"/>
              <a:t>untuk</a:t>
            </a:r>
            <a:r>
              <a:rPr lang="en-US" sz="1300" dirty="0"/>
              <a:t> </a:t>
            </a:r>
            <a:r>
              <a:rPr lang="en-US" sz="1300" dirty="0" err="1"/>
              <a:t>memecahkan</a:t>
            </a:r>
            <a:r>
              <a:rPr lang="en-US" sz="1300" dirty="0"/>
              <a:t> </a:t>
            </a:r>
            <a:r>
              <a:rPr lang="en-US" sz="1300" dirty="0" err="1"/>
              <a:t>masalah</a:t>
            </a:r>
            <a:r>
              <a:rPr lang="en-US" sz="1300" dirty="0"/>
              <a:t> </a:t>
            </a:r>
            <a:r>
              <a:rPr lang="en-US" sz="1300" dirty="0" err="1"/>
              <a:t>inflasi</a:t>
            </a:r>
            <a:r>
              <a:rPr lang="en-US" sz="1300" dirty="0"/>
              <a:t> </a:t>
            </a:r>
            <a:r>
              <a:rPr lang="en-US" sz="1300" dirty="0" err="1"/>
              <a:t>sebagai</a:t>
            </a:r>
            <a:r>
              <a:rPr lang="en-US" sz="1300" dirty="0"/>
              <a:t> </a:t>
            </a:r>
            <a:r>
              <a:rPr lang="en-US" sz="1300" dirty="0" err="1"/>
              <a:t>penyebab</a:t>
            </a:r>
            <a:r>
              <a:rPr lang="en-US" sz="1300" dirty="0"/>
              <a:t> </a:t>
            </a:r>
            <a:r>
              <a:rPr lang="en-US" sz="1300" dirty="0" err="1"/>
              <a:t>terjadinya</a:t>
            </a:r>
            <a:r>
              <a:rPr lang="en-US" sz="1300" dirty="0"/>
              <a:t> </a:t>
            </a:r>
            <a:r>
              <a:rPr lang="en-US" sz="1300" dirty="0" err="1"/>
              <a:t>ketidakstabilan</a:t>
            </a:r>
            <a:r>
              <a:rPr lang="en-US" sz="1300" dirty="0"/>
              <a:t> </a:t>
            </a:r>
            <a:r>
              <a:rPr lang="en-US" sz="1300" dirty="0" err="1"/>
              <a:t>harga</a:t>
            </a:r>
            <a:r>
              <a:rPr lang="en-US" sz="1300" dirty="0"/>
              <a:t> </a:t>
            </a:r>
            <a:r>
              <a:rPr lang="en-US" sz="1300" dirty="0" err="1"/>
              <a:t>dan</a:t>
            </a:r>
            <a:r>
              <a:rPr lang="en-US" sz="1300" dirty="0"/>
              <a:t> </a:t>
            </a:r>
            <a:r>
              <a:rPr lang="en-US" sz="1300" dirty="0" err="1"/>
              <a:t>untuk</a:t>
            </a:r>
            <a:r>
              <a:rPr lang="en-US" sz="1300" dirty="0"/>
              <a:t> </a:t>
            </a:r>
            <a:r>
              <a:rPr lang="en-US" sz="1300" dirty="0" err="1"/>
              <a:t>memecahkan</a:t>
            </a:r>
            <a:r>
              <a:rPr lang="en-US" sz="1300" dirty="0"/>
              <a:t> </a:t>
            </a:r>
            <a:r>
              <a:rPr lang="en-US" sz="1300" dirty="0" err="1"/>
              <a:t>masalah</a:t>
            </a:r>
            <a:r>
              <a:rPr lang="en-US" sz="1300" dirty="0"/>
              <a:t> </a:t>
            </a:r>
            <a:r>
              <a:rPr lang="en-US" sz="1300" dirty="0" err="1"/>
              <a:t>pengangguran</a:t>
            </a:r>
            <a:r>
              <a:rPr lang="en-US" sz="1300" dirty="0"/>
              <a:t>. </a:t>
            </a:r>
            <a:r>
              <a:rPr lang="en-ID" sz="1300" dirty="0" err="1"/>
              <a:t>Jadi</a:t>
            </a:r>
            <a:r>
              <a:rPr lang="en-ID" sz="1300" dirty="0"/>
              <a:t> </a:t>
            </a:r>
            <a:r>
              <a:rPr lang="en-ID" sz="1300" dirty="0" err="1"/>
              <a:t>kebijakan</a:t>
            </a:r>
            <a:r>
              <a:rPr lang="en-ID" sz="1300" dirty="0"/>
              <a:t> </a:t>
            </a:r>
            <a:r>
              <a:rPr lang="en-ID" sz="1300" dirty="0" err="1"/>
              <a:t>ekonomi</a:t>
            </a:r>
            <a:r>
              <a:rPr lang="en-ID" sz="1300" dirty="0"/>
              <a:t> </a:t>
            </a:r>
            <a:r>
              <a:rPr lang="en-ID" sz="1300" dirty="0" err="1"/>
              <a:t>makro</a:t>
            </a:r>
            <a:r>
              <a:rPr lang="en-ID" sz="1300" dirty="0"/>
              <a:t> </a:t>
            </a:r>
            <a:r>
              <a:rPr lang="en-ID" sz="1300" dirty="0" err="1"/>
              <a:t>harus</a:t>
            </a:r>
            <a:r>
              <a:rPr lang="en-ID" sz="1300" dirty="0"/>
              <a:t> </a:t>
            </a:r>
            <a:r>
              <a:rPr lang="en-ID" sz="1300" dirty="0" err="1"/>
              <a:t>dapat</a:t>
            </a:r>
            <a:r>
              <a:rPr lang="en-ID" sz="1300" dirty="0"/>
              <a:t> </a:t>
            </a:r>
            <a:r>
              <a:rPr lang="en-ID" sz="1300" dirty="0" err="1"/>
              <a:t>mencapai</a:t>
            </a:r>
            <a:r>
              <a:rPr lang="en-ID" sz="1300" dirty="0"/>
              <a:t> </a:t>
            </a:r>
            <a:r>
              <a:rPr lang="en-ID" sz="1300" dirty="0" err="1"/>
              <a:t>sasarannya</a:t>
            </a:r>
            <a:r>
              <a:rPr lang="en-ID" sz="1300" dirty="0"/>
              <a:t>, </a:t>
            </a:r>
            <a:r>
              <a:rPr lang="en-ID" sz="1300" dirty="0" err="1"/>
              <a:t>yaitu</a:t>
            </a:r>
            <a:r>
              <a:rPr lang="en-ID" sz="1300" dirty="0"/>
              <a:t> </a:t>
            </a:r>
            <a:r>
              <a:rPr lang="en-ID" sz="1300" dirty="0" err="1"/>
              <a:t>menciptakan</a:t>
            </a:r>
            <a:r>
              <a:rPr lang="en-ID" sz="1300" dirty="0"/>
              <a:t> </a:t>
            </a:r>
            <a:r>
              <a:rPr lang="en-ID" sz="1300" dirty="0" err="1"/>
              <a:t>stabilitas</a:t>
            </a:r>
            <a:r>
              <a:rPr lang="en-ID" sz="1300" dirty="0"/>
              <a:t> </a:t>
            </a:r>
            <a:r>
              <a:rPr lang="en-ID" sz="1300" dirty="0" err="1"/>
              <a:t>harga</a:t>
            </a:r>
            <a:r>
              <a:rPr lang="en-ID" sz="1300" dirty="0"/>
              <a:t> </a:t>
            </a:r>
            <a:r>
              <a:rPr lang="en-ID" sz="1300" dirty="0" err="1"/>
              <a:t>dan</a:t>
            </a:r>
            <a:r>
              <a:rPr lang="en-ID" sz="1300" dirty="0"/>
              <a:t> </a:t>
            </a:r>
            <a:r>
              <a:rPr lang="en-ID" sz="1300" dirty="0" err="1"/>
              <a:t>dalam</a:t>
            </a:r>
            <a:r>
              <a:rPr lang="en-ID" sz="1300" dirty="0"/>
              <a:t> </a:t>
            </a:r>
            <a:r>
              <a:rPr lang="en-ID" sz="1300" dirty="0" err="1"/>
              <a:t>waktu</a:t>
            </a:r>
            <a:r>
              <a:rPr lang="en-ID" sz="1300" dirty="0"/>
              <a:t> </a:t>
            </a:r>
            <a:r>
              <a:rPr lang="en-ID" sz="1300" dirty="0" err="1"/>
              <a:t>bersamaan</a:t>
            </a:r>
            <a:r>
              <a:rPr lang="en-ID" sz="1300" dirty="0"/>
              <a:t> </a:t>
            </a:r>
            <a:r>
              <a:rPr lang="en-ID" sz="1300" dirty="0" err="1"/>
              <a:t>menciptakan</a:t>
            </a:r>
            <a:r>
              <a:rPr lang="en-ID" sz="1300" dirty="0"/>
              <a:t> </a:t>
            </a:r>
            <a:r>
              <a:rPr lang="en-ID" sz="1300" dirty="0" err="1"/>
              <a:t>kesempatan</a:t>
            </a:r>
            <a:r>
              <a:rPr lang="en-ID" sz="1300" dirty="0"/>
              <a:t> </a:t>
            </a:r>
            <a:r>
              <a:rPr lang="en-ID" sz="1300" dirty="0" err="1" smtClean="0"/>
              <a:t>kerja</a:t>
            </a:r>
            <a:r>
              <a:rPr lang="en-ID" sz="1300" dirty="0" smtClean="0"/>
              <a:t>.</a:t>
            </a:r>
          </a:p>
          <a:p>
            <a:pPr algn="just"/>
            <a:endParaRPr lang="en-US" sz="1300" dirty="0"/>
          </a:p>
          <a:p>
            <a:pPr marL="285750" indent="-285750" algn="just">
              <a:buFont typeface="Arial" pitchFamily="34" charset="0"/>
              <a:buChar char="•"/>
            </a:pPr>
            <a:r>
              <a:rPr lang="en-ID" sz="1300" dirty="0" smtClean="0"/>
              <a:t>Di </a:t>
            </a:r>
            <a:r>
              <a:rPr lang="en-ID" sz="1300" dirty="0" err="1"/>
              <a:t>pasar</a:t>
            </a:r>
            <a:r>
              <a:rPr lang="en-ID" sz="1300" dirty="0"/>
              <a:t> </a:t>
            </a:r>
            <a:r>
              <a:rPr lang="en-ID" sz="1300" dirty="0" err="1"/>
              <a:t>tenaga</a:t>
            </a:r>
            <a:r>
              <a:rPr lang="en-ID" sz="1300" dirty="0"/>
              <a:t> </a:t>
            </a:r>
            <a:r>
              <a:rPr lang="en-ID" sz="1300" dirty="0" err="1"/>
              <a:t>kerja</a:t>
            </a:r>
            <a:r>
              <a:rPr lang="en-ID" sz="1300" dirty="0"/>
              <a:t>, </a:t>
            </a:r>
            <a:r>
              <a:rPr lang="en-ID" sz="1300" dirty="0" err="1"/>
              <a:t>penurunan</a:t>
            </a:r>
            <a:r>
              <a:rPr lang="en-ID" sz="1300" dirty="0"/>
              <a:t> </a:t>
            </a:r>
            <a:r>
              <a:rPr lang="en-ID" sz="1300" dirty="0" err="1"/>
              <a:t>tingkat</a:t>
            </a:r>
            <a:r>
              <a:rPr lang="en-ID" sz="1300" dirty="0"/>
              <a:t> </a:t>
            </a:r>
            <a:r>
              <a:rPr lang="en-ID" sz="1300" dirty="0" err="1"/>
              <a:t>upah</a:t>
            </a:r>
            <a:r>
              <a:rPr lang="en-ID" sz="1300" dirty="0"/>
              <a:t> </a:t>
            </a:r>
            <a:r>
              <a:rPr lang="en-ID" sz="1300" dirty="0" err="1"/>
              <a:t>akan</a:t>
            </a:r>
            <a:r>
              <a:rPr lang="en-ID" sz="1300" dirty="0"/>
              <a:t> </a:t>
            </a:r>
            <a:r>
              <a:rPr lang="en-ID" sz="1300" dirty="0" err="1"/>
              <a:t>menyebabkan</a:t>
            </a:r>
            <a:r>
              <a:rPr lang="en-ID" sz="1300" dirty="0"/>
              <a:t> </a:t>
            </a:r>
            <a:r>
              <a:rPr lang="en-ID" sz="1300" dirty="0" err="1"/>
              <a:t>meningkatkan</a:t>
            </a:r>
            <a:r>
              <a:rPr lang="en-ID" sz="1300" dirty="0"/>
              <a:t> </a:t>
            </a:r>
            <a:r>
              <a:rPr lang="en-ID" sz="1300" dirty="0" err="1"/>
              <a:t>pengangguran</a:t>
            </a:r>
            <a:r>
              <a:rPr lang="en-ID" sz="1300" dirty="0"/>
              <a:t> </a:t>
            </a:r>
            <a:r>
              <a:rPr lang="en-ID" sz="1300" dirty="0" err="1"/>
              <a:t>karena</a:t>
            </a:r>
            <a:r>
              <a:rPr lang="en-ID" sz="1300" dirty="0"/>
              <a:t> </a:t>
            </a:r>
            <a:r>
              <a:rPr lang="en-ID" sz="1300" dirty="0" err="1"/>
              <a:t>adanya</a:t>
            </a:r>
            <a:r>
              <a:rPr lang="en-ID" sz="1300" dirty="0"/>
              <a:t> </a:t>
            </a:r>
            <a:r>
              <a:rPr lang="en-ID" sz="1300" dirty="0" err="1"/>
              <a:t>kelebihan</a:t>
            </a:r>
            <a:r>
              <a:rPr lang="en-ID" sz="1300" dirty="0"/>
              <a:t> </a:t>
            </a:r>
            <a:r>
              <a:rPr lang="en-ID" sz="1300" dirty="0" err="1"/>
              <a:t>penawaran</a:t>
            </a:r>
            <a:r>
              <a:rPr lang="en-ID" sz="1300" dirty="0"/>
              <a:t> </a:t>
            </a:r>
            <a:r>
              <a:rPr lang="en-ID" sz="1300" dirty="0" err="1"/>
              <a:t>tenaga</a:t>
            </a:r>
            <a:r>
              <a:rPr lang="en-ID" sz="1300" dirty="0"/>
              <a:t> </a:t>
            </a:r>
            <a:r>
              <a:rPr lang="en-ID" sz="1300" dirty="0" err="1"/>
              <a:t>kerja</a:t>
            </a:r>
            <a:r>
              <a:rPr lang="en-ID" sz="1300" dirty="0"/>
              <a:t>. </a:t>
            </a:r>
            <a:r>
              <a:rPr lang="en-ID" sz="1300" dirty="0" err="1"/>
              <a:t>Sebaliknya</a:t>
            </a:r>
            <a:r>
              <a:rPr lang="en-ID" sz="1300" dirty="0"/>
              <a:t>, </a:t>
            </a:r>
            <a:r>
              <a:rPr lang="en-ID" sz="1300" dirty="0" err="1"/>
              <a:t>tingkat</a:t>
            </a:r>
            <a:r>
              <a:rPr lang="en-ID" sz="1300" dirty="0"/>
              <a:t> </a:t>
            </a:r>
            <a:r>
              <a:rPr lang="en-ID" sz="1300" dirty="0" err="1"/>
              <a:t>upah</a:t>
            </a:r>
            <a:r>
              <a:rPr lang="en-ID" sz="1300" dirty="0"/>
              <a:t> </a:t>
            </a:r>
            <a:r>
              <a:rPr lang="en-ID" sz="1300" dirty="0" err="1"/>
              <a:t>akan</a:t>
            </a:r>
            <a:r>
              <a:rPr lang="en-ID" sz="1300" dirty="0"/>
              <a:t> </a:t>
            </a:r>
            <a:r>
              <a:rPr lang="en-ID" sz="1300" dirty="0" err="1"/>
              <a:t>naik</a:t>
            </a:r>
            <a:r>
              <a:rPr lang="en-ID" sz="1300" dirty="0"/>
              <a:t> </a:t>
            </a:r>
            <a:r>
              <a:rPr lang="en-ID" sz="1300" dirty="0" err="1"/>
              <a:t>jika</a:t>
            </a:r>
            <a:r>
              <a:rPr lang="en-ID" sz="1300" dirty="0"/>
              <a:t> </a:t>
            </a:r>
            <a:r>
              <a:rPr lang="en-ID" sz="1300" dirty="0" err="1"/>
              <a:t>terjadi</a:t>
            </a:r>
            <a:r>
              <a:rPr lang="en-ID" sz="1300" dirty="0"/>
              <a:t> </a:t>
            </a:r>
            <a:r>
              <a:rPr lang="en-ID" sz="1300" dirty="0" err="1"/>
              <a:t>kelebihan</a:t>
            </a:r>
            <a:r>
              <a:rPr lang="en-ID" sz="1300" dirty="0"/>
              <a:t> </a:t>
            </a:r>
            <a:r>
              <a:rPr lang="en-ID" sz="1300" dirty="0" err="1"/>
              <a:t>permintaan</a:t>
            </a:r>
            <a:r>
              <a:rPr lang="en-ID" sz="1300" dirty="0"/>
              <a:t> </a:t>
            </a:r>
            <a:r>
              <a:rPr lang="en-ID" sz="1300" dirty="0" err="1"/>
              <a:t>tenaga</a:t>
            </a:r>
            <a:r>
              <a:rPr lang="en-ID" sz="1300" dirty="0"/>
              <a:t> </a:t>
            </a:r>
            <a:r>
              <a:rPr lang="en-ID" sz="1300" dirty="0" err="1"/>
              <a:t>kerja</a:t>
            </a:r>
            <a:r>
              <a:rPr lang="en-ID" sz="1300" dirty="0"/>
              <a:t> </a:t>
            </a:r>
            <a:r>
              <a:rPr lang="en-ID" sz="1300" dirty="0" err="1"/>
              <a:t>atau</a:t>
            </a:r>
            <a:r>
              <a:rPr lang="en-ID" sz="1300" dirty="0"/>
              <a:t> </a:t>
            </a:r>
            <a:r>
              <a:rPr lang="en-ID" sz="1300" dirty="0" err="1"/>
              <a:t>jumlah</a:t>
            </a:r>
            <a:r>
              <a:rPr lang="en-ID" sz="1300" dirty="0"/>
              <a:t> </a:t>
            </a:r>
            <a:r>
              <a:rPr lang="en-ID" sz="1300" dirty="0" err="1"/>
              <a:t>pengangguran</a:t>
            </a:r>
            <a:r>
              <a:rPr lang="en-ID" sz="1300" dirty="0"/>
              <a:t> </a:t>
            </a:r>
            <a:r>
              <a:rPr lang="en-ID" sz="1300" dirty="0" err="1"/>
              <a:t>meningkat</a:t>
            </a:r>
            <a:r>
              <a:rPr lang="en-ID" sz="1300" dirty="0"/>
              <a:t> </a:t>
            </a:r>
            <a:r>
              <a:rPr lang="en-ID" sz="1300" dirty="0" err="1"/>
              <a:t>dan</a:t>
            </a:r>
            <a:r>
              <a:rPr lang="en-ID" sz="1300" dirty="0"/>
              <a:t> </a:t>
            </a:r>
            <a:r>
              <a:rPr lang="en-ID" sz="1300" dirty="0" err="1"/>
              <a:t>jumlah</a:t>
            </a:r>
            <a:r>
              <a:rPr lang="en-ID" sz="1300" dirty="0"/>
              <a:t> </a:t>
            </a:r>
            <a:r>
              <a:rPr lang="en-ID" sz="1300" dirty="0" err="1"/>
              <a:t>pencarian</a:t>
            </a:r>
            <a:r>
              <a:rPr lang="en-ID" sz="1300" dirty="0"/>
              <a:t> </a:t>
            </a:r>
            <a:r>
              <a:rPr lang="en-ID" sz="1300" dirty="0" err="1"/>
              <a:t>kerja</a:t>
            </a:r>
            <a:r>
              <a:rPr lang="en-ID" sz="1300" dirty="0"/>
              <a:t> </a:t>
            </a:r>
            <a:r>
              <a:rPr lang="en-ID" sz="1300" dirty="0" err="1"/>
              <a:t>bertambah</a:t>
            </a:r>
            <a:r>
              <a:rPr lang="en-ID" sz="1300" dirty="0"/>
              <a:t>, </a:t>
            </a:r>
            <a:r>
              <a:rPr lang="en-ID" sz="1300" dirty="0" err="1"/>
              <a:t>maka</a:t>
            </a:r>
            <a:r>
              <a:rPr lang="en-ID" sz="1300" dirty="0"/>
              <a:t> </a:t>
            </a:r>
            <a:r>
              <a:rPr lang="en-ID" sz="1300" dirty="0" err="1"/>
              <a:t>tingkat</a:t>
            </a:r>
            <a:r>
              <a:rPr lang="en-ID" sz="1300" dirty="0"/>
              <a:t> </a:t>
            </a:r>
            <a:r>
              <a:rPr lang="en-ID" sz="1300" dirty="0" err="1"/>
              <a:t>upah</a:t>
            </a:r>
            <a:r>
              <a:rPr lang="en-ID" sz="1300" dirty="0"/>
              <a:t> </a:t>
            </a:r>
            <a:r>
              <a:rPr lang="en-ID" sz="1300" dirty="0" err="1"/>
              <a:t>akan</a:t>
            </a:r>
            <a:r>
              <a:rPr lang="en-ID" sz="1300" dirty="0"/>
              <a:t> </a:t>
            </a:r>
            <a:r>
              <a:rPr lang="en-ID" sz="1300" dirty="0" err="1"/>
              <a:t>turun</a:t>
            </a:r>
            <a:r>
              <a:rPr lang="en-ID" sz="1300" dirty="0"/>
              <a:t>. </a:t>
            </a:r>
            <a:r>
              <a:rPr lang="en-ID" sz="1300" dirty="0" err="1"/>
              <a:t>Demikian</a:t>
            </a:r>
            <a:r>
              <a:rPr lang="en-ID" sz="1300" dirty="0"/>
              <a:t> pula </a:t>
            </a:r>
            <a:r>
              <a:rPr lang="en-ID" sz="1300" dirty="0" err="1"/>
              <a:t>tenaga</a:t>
            </a:r>
            <a:r>
              <a:rPr lang="en-ID" sz="1300" dirty="0"/>
              <a:t> </a:t>
            </a:r>
            <a:r>
              <a:rPr lang="en-ID" sz="1300" dirty="0" err="1"/>
              <a:t>kerja</a:t>
            </a:r>
            <a:r>
              <a:rPr lang="en-ID" sz="1300" dirty="0"/>
              <a:t> </a:t>
            </a:r>
            <a:r>
              <a:rPr lang="en-ID" sz="1300" dirty="0" err="1"/>
              <a:t>akan</a:t>
            </a:r>
            <a:r>
              <a:rPr lang="en-ID" sz="1300" dirty="0"/>
              <a:t> </a:t>
            </a:r>
            <a:r>
              <a:rPr lang="en-ID" sz="1300" dirty="0" err="1" smtClean="0"/>
              <a:t>meningkat</a:t>
            </a:r>
            <a:r>
              <a:rPr lang="en-ID" sz="1300" dirty="0" smtClean="0"/>
              <a:t>.</a:t>
            </a:r>
          </a:p>
          <a:p>
            <a:pPr algn="just"/>
            <a:endParaRPr lang="en-US" sz="1300" dirty="0"/>
          </a:p>
          <a:p>
            <a:pPr marL="285750" indent="-285750" algn="just">
              <a:buFont typeface="Arial" pitchFamily="34" charset="0"/>
              <a:buChar char="•"/>
            </a:pPr>
            <a:r>
              <a:rPr lang="en-ID" sz="1300" dirty="0" err="1" smtClean="0"/>
              <a:t>Kurva</a:t>
            </a:r>
            <a:r>
              <a:rPr lang="en-ID" sz="1300" dirty="0" smtClean="0"/>
              <a:t> </a:t>
            </a:r>
            <a:r>
              <a:rPr lang="en-ID" sz="1300" dirty="0"/>
              <a:t>Phillips </a:t>
            </a:r>
            <a:r>
              <a:rPr lang="en-ID" sz="1300" dirty="0" err="1"/>
              <a:t>menggambarkan</a:t>
            </a:r>
            <a:r>
              <a:rPr lang="en-ID" sz="1300" dirty="0"/>
              <a:t> </a:t>
            </a:r>
            <a:r>
              <a:rPr lang="en-ID" sz="1300" dirty="0" err="1"/>
              <a:t>ciri</a:t>
            </a:r>
            <a:r>
              <a:rPr lang="en-ID" sz="1300" dirty="0"/>
              <a:t> </a:t>
            </a:r>
            <a:r>
              <a:rPr lang="en-ID" sz="1300" dirty="0" err="1"/>
              <a:t>perhubungan</a:t>
            </a:r>
            <a:r>
              <a:rPr lang="en-ID" sz="1300" dirty="0"/>
              <a:t> </a:t>
            </a:r>
            <a:r>
              <a:rPr lang="en-ID" sz="1300" dirty="0" err="1"/>
              <a:t>diantara</a:t>
            </a:r>
            <a:r>
              <a:rPr lang="en-ID" sz="1300" dirty="0"/>
              <a:t> </a:t>
            </a:r>
            <a:r>
              <a:rPr lang="en-ID" sz="1300" dirty="0" err="1"/>
              <a:t>tingkat</a:t>
            </a:r>
            <a:r>
              <a:rPr lang="en-ID" sz="1300" dirty="0"/>
              <a:t> </a:t>
            </a:r>
            <a:r>
              <a:rPr lang="en-ID" sz="1300" dirty="0" err="1"/>
              <a:t>kenaikan</a:t>
            </a:r>
            <a:r>
              <a:rPr lang="en-ID" sz="1300" dirty="0"/>
              <a:t> </a:t>
            </a:r>
            <a:r>
              <a:rPr lang="en-ID" sz="1300" dirty="0" err="1"/>
              <a:t>upah</a:t>
            </a:r>
            <a:r>
              <a:rPr lang="en-ID" sz="1300" dirty="0"/>
              <a:t> </a:t>
            </a:r>
            <a:r>
              <a:rPr lang="en-ID" sz="1300" dirty="0" err="1"/>
              <a:t>dengan</a:t>
            </a:r>
            <a:r>
              <a:rPr lang="en-ID" sz="1300" dirty="0"/>
              <a:t> </a:t>
            </a:r>
            <a:r>
              <a:rPr lang="en-ID" sz="1300" dirty="0" err="1"/>
              <a:t>tingkat</a:t>
            </a:r>
            <a:r>
              <a:rPr lang="en-ID" sz="1300" dirty="0"/>
              <a:t> </a:t>
            </a:r>
            <a:r>
              <a:rPr lang="en-ID" sz="1300" dirty="0" err="1"/>
              <a:t>pengangguran</a:t>
            </a:r>
            <a:r>
              <a:rPr lang="en-ID" sz="1300" dirty="0"/>
              <a:t>, </a:t>
            </a:r>
            <a:r>
              <a:rPr lang="en-ID" sz="1300" dirty="0" err="1"/>
              <a:t>atau</a:t>
            </a:r>
            <a:r>
              <a:rPr lang="en-ID" sz="1300" dirty="0"/>
              <a:t> di </a:t>
            </a:r>
            <a:r>
              <a:rPr lang="en-ID" sz="1300" dirty="0" err="1"/>
              <a:t>antara</a:t>
            </a:r>
            <a:r>
              <a:rPr lang="en-ID" sz="1300" dirty="0"/>
              <a:t> </a:t>
            </a:r>
            <a:r>
              <a:rPr lang="en-ID" sz="1300" dirty="0" err="1"/>
              <a:t>tingkat</a:t>
            </a:r>
            <a:r>
              <a:rPr lang="en-ID" sz="1300" dirty="0"/>
              <a:t> </a:t>
            </a:r>
            <a:r>
              <a:rPr lang="en-ID" sz="1300" dirty="0" err="1"/>
              <a:t>harga</a:t>
            </a:r>
            <a:r>
              <a:rPr lang="en-ID" sz="1300" dirty="0"/>
              <a:t> </a:t>
            </a:r>
            <a:r>
              <a:rPr lang="en-ID" sz="1300" dirty="0" err="1"/>
              <a:t>dengan</a:t>
            </a:r>
            <a:r>
              <a:rPr lang="en-ID" sz="1300" dirty="0"/>
              <a:t> </a:t>
            </a:r>
            <a:r>
              <a:rPr lang="en-ID" sz="1300" dirty="0" err="1"/>
              <a:t>tingkat</a:t>
            </a:r>
            <a:r>
              <a:rPr lang="en-ID" sz="1300" dirty="0"/>
              <a:t> </a:t>
            </a:r>
            <a:r>
              <a:rPr lang="en-ID" sz="1300" dirty="0" err="1"/>
              <a:t>pengangguran</a:t>
            </a:r>
            <a:r>
              <a:rPr lang="en-ID" sz="1300" dirty="0"/>
              <a:t>. </a:t>
            </a:r>
            <a:r>
              <a:rPr lang="en-ID" sz="1300" dirty="0" err="1"/>
              <a:t>Nama</a:t>
            </a:r>
            <a:r>
              <a:rPr lang="en-ID" sz="1300" dirty="0"/>
              <a:t> </a:t>
            </a:r>
            <a:r>
              <a:rPr lang="en-ID" sz="1300" dirty="0" err="1"/>
              <a:t>kurva</a:t>
            </a:r>
            <a:r>
              <a:rPr lang="en-ID" sz="1300" dirty="0"/>
              <a:t> </a:t>
            </a:r>
            <a:r>
              <a:rPr lang="en-ID" sz="1300" dirty="0" err="1"/>
              <a:t>tersebut</a:t>
            </a:r>
            <a:r>
              <a:rPr lang="en-ID" sz="1300" dirty="0"/>
              <a:t> </a:t>
            </a:r>
            <a:r>
              <a:rPr lang="en-ID" sz="1300" dirty="0" err="1"/>
              <a:t>diambil</a:t>
            </a:r>
            <a:r>
              <a:rPr lang="en-ID" sz="1300" dirty="0"/>
              <a:t> </a:t>
            </a:r>
            <a:r>
              <a:rPr lang="en-ID" sz="1300" dirty="0" err="1"/>
              <a:t>dari</a:t>
            </a:r>
            <a:r>
              <a:rPr lang="en-ID" sz="1300" dirty="0"/>
              <a:t> orang yang </a:t>
            </a:r>
            <a:r>
              <a:rPr lang="en-ID" sz="1300" dirty="0" err="1"/>
              <a:t>mula-mula</a:t>
            </a:r>
            <a:r>
              <a:rPr lang="en-ID" sz="1300" dirty="0"/>
              <a:t> </a:t>
            </a:r>
            <a:r>
              <a:rPr lang="en-ID" sz="1300" dirty="0" err="1"/>
              <a:t>sekali</a:t>
            </a:r>
            <a:r>
              <a:rPr lang="en-ID" sz="1300" dirty="0"/>
              <a:t> </a:t>
            </a:r>
            <a:r>
              <a:rPr lang="en-ID" sz="1300" dirty="0" err="1"/>
              <a:t>membuat</a:t>
            </a:r>
            <a:r>
              <a:rPr lang="en-ID" sz="1300" dirty="0"/>
              <a:t> </a:t>
            </a:r>
            <a:r>
              <a:rPr lang="en-ID" sz="1300" dirty="0" err="1"/>
              <a:t>studi</a:t>
            </a:r>
            <a:r>
              <a:rPr lang="en-ID" sz="1300" dirty="0"/>
              <a:t> </a:t>
            </a:r>
            <a:r>
              <a:rPr lang="en-ID" sz="1300" dirty="0" err="1"/>
              <a:t>dalam</a:t>
            </a:r>
            <a:r>
              <a:rPr lang="en-ID" sz="1300" dirty="0"/>
              <a:t> </a:t>
            </a:r>
            <a:r>
              <a:rPr lang="en-ID" sz="1300" dirty="0" err="1"/>
              <a:t>aspek</a:t>
            </a:r>
            <a:r>
              <a:rPr lang="en-ID" sz="1300" dirty="0"/>
              <a:t> </a:t>
            </a:r>
            <a:r>
              <a:rPr lang="en-ID" sz="1300" dirty="0" err="1"/>
              <a:t>tersebut</a:t>
            </a:r>
            <a:r>
              <a:rPr lang="en-ID" sz="1300" dirty="0"/>
              <a:t>. </a:t>
            </a:r>
            <a:r>
              <a:rPr lang="en-ID" sz="1300" dirty="0" err="1"/>
              <a:t>Dalam</a:t>
            </a:r>
            <a:r>
              <a:rPr lang="en-ID" sz="1300" dirty="0"/>
              <a:t> </a:t>
            </a:r>
            <a:r>
              <a:rPr lang="en-ID" sz="1300" dirty="0" err="1"/>
              <a:t>tahun</a:t>
            </a:r>
            <a:r>
              <a:rPr lang="en-ID" sz="1300" dirty="0"/>
              <a:t> 1958 A.W. Phillips, yang </a:t>
            </a:r>
            <a:r>
              <a:rPr lang="en-ID" sz="1300" dirty="0" err="1"/>
              <a:t>pada</a:t>
            </a:r>
            <a:r>
              <a:rPr lang="en-ID" sz="1300" dirty="0"/>
              <a:t> </a:t>
            </a:r>
            <a:r>
              <a:rPr lang="en-ID" sz="1300" dirty="0" err="1"/>
              <a:t>waktu</a:t>
            </a:r>
            <a:r>
              <a:rPr lang="en-ID" sz="1300" dirty="0"/>
              <a:t> </a:t>
            </a:r>
            <a:r>
              <a:rPr lang="en-ID" sz="1300" dirty="0" err="1"/>
              <a:t>itu</a:t>
            </a:r>
            <a:r>
              <a:rPr lang="en-ID" sz="1300" dirty="0"/>
              <a:t> </a:t>
            </a:r>
            <a:r>
              <a:rPr lang="en-ID" sz="1300" dirty="0" err="1"/>
              <a:t>menjadi</a:t>
            </a:r>
            <a:r>
              <a:rPr lang="en-ID" sz="1300" dirty="0"/>
              <a:t> </a:t>
            </a:r>
            <a:r>
              <a:rPr lang="en-ID" sz="1300" dirty="0" err="1"/>
              <a:t>Profesor</a:t>
            </a:r>
            <a:r>
              <a:rPr lang="en-ID" sz="1300" dirty="0"/>
              <a:t> di London School of Economics, </a:t>
            </a:r>
            <a:r>
              <a:rPr lang="en-ID" sz="1300" dirty="0" err="1"/>
              <a:t>menerbitkan</a:t>
            </a:r>
            <a:r>
              <a:rPr lang="en-ID" sz="1300" dirty="0"/>
              <a:t> </a:t>
            </a:r>
            <a:r>
              <a:rPr lang="en-ID" sz="1300" dirty="0" err="1"/>
              <a:t>satu</a:t>
            </a:r>
            <a:r>
              <a:rPr lang="en-ID" sz="1300" dirty="0"/>
              <a:t> </a:t>
            </a:r>
            <a:r>
              <a:rPr lang="en-ID" sz="1300" dirty="0" err="1"/>
              <a:t>studi</a:t>
            </a:r>
            <a:r>
              <a:rPr lang="en-ID" sz="1300" dirty="0"/>
              <a:t> </a:t>
            </a:r>
            <a:r>
              <a:rPr lang="en-ID" sz="1300" dirty="0" err="1"/>
              <a:t>mengenai</a:t>
            </a:r>
            <a:r>
              <a:rPr lang="en-ID" sz="1300" dirty="0"/>
              <a:t> </a:t>
            </a:r>
            <a:r>
              <a:rPr lang="en-ID" sz="1300" dirty="0" err="1"/>
              <a:t>ciri-ciri</a:t>
            </a:r>
            <a:r>
              <a:rPr lang="en-ID" sz="1300" dirty="0"/>
              <a:t> </a:t>
            </a:r>
            <a:r>
              <a:rPr lang="en-ID" sz="1300" dirty="0" err="1"/>
              <a:t>perubahan</a:t>
            </a:r>
            <a:r>
              <a:rPr lang="en-ID" sz="1300" dirty="0"/>
              <a:t> </a:t>
            </a:r>
            <a:r>
              <a:rPr lang="en-ID" sz="1300" dirty="0" err="1"/>
              <a:t>tingkat</a:t>
            </a:r>
            <a:r>
              <a:rPr lang="en-ID" sz="1300" dirty="0"/>
              <a:t> </a:t>
            </a:r>
            <a:r>
              <a:rPr lang="en-ID" sz="1300" dirty="0" err="1"/>
              <a:t>upah</a:t>
            </a:r>
            <a:r>
              <a:rPr lang="en-ID" sz="1300" dirty="0"/>
              <a:t> di </a:t>
            </a:r>
            <a:r>
              <a:rPr lang="en-ID" sz="1300" dirty="0" err="1"/>
              <a:t>Inggris</a:t>
            </a:r>
            <a:r>
              <a:rPr lang="en-ID" sz="1300" dirty="0"/>
              <a:t>. </a:t>
            </a:r>
            <a:r>
              <a:rPr lang="en-ID" sz="1300" dirty="0" err="1"/>
              <a:t>Studi</a:t>
            </a:r>
            <a:r>
              <a:rPr lang="en-ID" sz="1300" dirty="0"/>
              <a:t> </a:t>
            </a:r>
            <a:r>
              <a:rPr lang="en-ID" sz="1300" dirty="0" err="1"/>
              <a:t>tersebut</a:t>
            </a:r>
            <a:r>
              <a:rPr lang="en-ID" sz="1300" dirty="0"/>
              <a:t> </a:t>
            </a:r>
            <a:r>
              <a:rPr lang="en-ID" sz="1300" dirty="0" err="1"/>
              <a:t>meneliti</a:t>
            </a:r>
            <a:r>
              <a:rPr lang="en-ID" sz="1300" dirty="0"/>
              <a:t> </a:t>
            </a:r>
            <a:r>
              <a:rPr lang="en-ID" sz="1300" dirty="0" err="1"/>
              <a:t>sifat</a:t>
            </a:r>
            <a:r>
              <a:rPr lang="en-ID" sz="1300" dirty="0"/>
              <a:t> </a:t>
            </a:r>
            <a:r>
              <a:rPr lang="en-ID" sz="1300" dirty="0" err="1"/>
              <a:t>hubungan</a:t>
            </a:r>
            <a:r>
              <a:rPr lang="en-ID" sz="1300" dirty="0"/>
              <a:t> </a:t>
            </a:r>
            <a:r>
              <a:rPr lang="en-ID" sz="1300" dirty="0" err="1"/>
              <a:t>diantara</a:t>
            </a:r>
            <a:r>
              <a:rPr lang="en-ID" sz="1300" dirty="0"/>
              <a:t> </a:t>
            </a:r>
            <a:r>
              <a:rPr lang="en-ID" sz="1300" dirty="0" err="1"/>
              <a:t>tingkat</a:t>
            </a:r>
            <a:r>
              <a:rPr lang="en-ID" sz="1300" dirty="0"/>
              <a:t> </a:t>
            </a:r>
            <a:r>
              <a:rPr lang="en-ID" sz="1300" dirty="0" err="1"/>
              <a:t>pengangguran</a:t>
            </a:r>
            <a:r>
              <a:rPr lang="en-ID" sz="1300" dirty="0"/>
              <a:t> </a:t>
            </a:r>
            <a:r>
              <a:rPr lang="en-ID" sz="1300" dirty="0" err="1"/>
              <a:t>dan</a:t>
            </a:r>
            <a:r>
              <a:rPr lang="en-ID" sz="1300" dirty="0"/>
              <a:t> </a:t>
            </a:r>
            <a:r>
              <a:rPr lang="en-ID" sz="1300" dirty="0" err="1"/>
              <a:t>kenaikan</a:t>
            </a:r>
            <a:r>
              <a:rPr lang="en-ID" sz="1300" dirty="0"/>
              <a:t> </a:t>
            </a:r>
            <a:r>
              <a:rPr lang="en-ID" sz="1300" dirty="0" err="1"/>
              <a:t>tingkat</a:t>
            </a:r>
            <a:r>
              <a:rPr lang="en-ID" sz="1300" dirty="0"/>
              <a:t> </a:t>
            </a:r>
            <a:r>
              <a:rPr lang="en-ID" sz="1300" dirty="0" err="1"/>
              <a:t>upah</a:t>
            </a:r>
            <a:r>
              <a:rPr lang="en-ID" sz="1300" dirty="0"/>
              <a:t>. </a:t>
            </a:r>
            <a:r>
              <a:rPr lang="en-ID" sz="1300" dirty="0" err="1"/>
              <a:t>Kesimpulan</a:t>
            </a:r>
            <a:r>
              <a:rPr lang="en-ID" sz="1300" dirty="0"/>
              <a:t> </a:t>
            </a:r>
            <a:r>
              <a:rPr lang="en-ID" sz="1300" dirty="0" err="1"/>
              <a:t>dari</a:t>
            </a:r>
            <a:r>
              <a:rPr lang="en-ID" sz="1300" dirty="0"/>
              <a:t> </a:t>
            </a:r>
            <a:r>
              <a:rPr lang="en-ID" sz="1300" dirty="0" err="1"/>
              <a:t>studi</a:t>
            </a:r>
            <a:r>
              <a:rPr lang="en-ID" sz="1300" dirty="0"/>
              <a:t> </a:t>
            </a:r>
            <a:r>
              <a:rPr lang="en-ID" sz="1300" dirty="0" err="1"/>
              <a:t>tersebut</a:t>
            </a:r>
            <a:r>
              <a:rPr lang="en-ID" sz="1300" dirty="0"/>
              <a:t> </a:t>
            </a:r>
            <a:r>
              <a:rPr lang="en-ID" sz="1300" dirty="0" err="1"/>
              <a:t>adalah</a:t>
            </a:r>
            <a:r>
              <a:rPr lang="en-ID" sz="1300" dirty="0"/>
              <a:t> : </a:t>
            </a:r>
            <a:r>
              <a:rPr lang="en-ID" sz="1300" dirty="0" err="1"/>
              <a:t>terdapat</a:t>
            </a:r>
            <a:r>
              <a:rPr lang="en-ID" sz="1300" dirty="0"/>
              <a:t> </a:t>
            </a:r>
            <a:r>
              <a:rPr lang="en-ID" sz="1300" dirty="0" err="1"/>
              <a:t>suatu</a:t>
            </a:r>
            <a:r>
              <a:rPr lang="en-ID" sz="1300" dirty="0"/>
              <a:t> </a:t>
            </a:r>
            <a:r>
              <a:rPr lang="en-ID" sz="1300" dirty="0" err="1"/>
              <a:t>sifat</a:t>
            </a:r>
            <a:r>
              <a:rPr lang="en-ID" sz="1300" dirty="0"/>
              <a:t> </a:t>
            </a:r>
            <a:r>
              <a:rPr lang="en-ID" sz="1300" dirty="0" err="1"/>
              <a:t>hubungan</a:t>
            </a:r>
            <a:r>
              <a:rPr lang="en-ID" sz="1300" dirty="0"/>
              <a:t> yang </a:t>
            </a:r>
            <a:r>
              <a:rPr lang="en-ID" sz="1300" dirty="0" err="1"/>
              <a:t>negatif</a:t>
            </a:r>
            <a:r>
              <a:rPr lang="en-ID" sz="1300" dirty="0"/>
              <a:t> (</a:t>
            </a:r>
            <a:r>
              <a:rPr lang="en-ID" sz="1300" dirty="0" err="1"/>
              <a:t>berbalikan</a:t>
            </a:r>
            <a:r>
              <a:rPr lang="en-ID" sz="1300" dirty="0"/>
              <a:t>) </a:t>
            </a:r>
            <a:r>
              <a:rPr lang="en-ID" sz="1300" dirty="0" err="1"/>
              <a:t>diantara</a:t>
            </a:r>
            <a:r>
              <a:rPr lang="en-ID" sz="1300" dirty="0"/>
              <a:t> </a:t>
            </a:r>
            <a:r>
              <a:rPr lang="en-ID" sz="1300" dirty="0" err="1"/>
              <a:t>kenaikan</a:t>
            </a:r>
            <a:r>
              <a:rPr lang="en-ID" sz="1300" dirty="0"/>
              <a:t> </a:t>
            </a:r>
            <a:r>
              <a:rPr lang="en-ID" sz="1300" dirty="0" err="1"/>
              <a:t>tingkat</a:t>
            </a:r>
            <a:r>
              <a:rPr lang="en-ID" sz="1300" dirty="0"/>
              <a:t> </a:t>
            </a:r>
            <a:r>
              <a:rPr lang="en-ID" sz="1300" dirty="0" err="1"/>
              <a:t>upah</a:t>
            </a:r>
            <a:r>
              <a:rPr lang="en-ID" sz="1300" dirty="0"/>
              <a:t> </a:t>
            </a:r>
            <a:r>
              <a:rPr lang="en-ID" sz="1300" dirty="0" err="1"/>
              <a:t>dengan</a:t>
            </a:r>
            <a:r>
              <a:rPr lang="en-ID" sz="1300" dirty="0"/>
              <a:t> </a:t>
            </a:r>
            <a:r>
              <a:rPr lang="en-ID" sz="1300" dirty="0" err="1"/>
              <a:t>tingkat</a:t>
            </a:r>
            <a:r>
              <a:rPr lang="en-ID" sz="1300" dirty="0"/>
              <a:t> </a:t>
            </a:r>
            <a:r>
              <a:rPr lang="en-ID" sz="1300" dirty="0" err="1"/>
              <a:t>pengangguran</a:t>
            </a:r>
            <a:r>
              <a:rPr lang="en-ID" sz="1300" dirty="0"/>
              <a:t>.</a:t>
            </a:r>
            <a:endParaRPr lang="en-US" sz="1300" dirty="0"/>
          </a:p>
        </p:txBody>
      </p:sp>
      <p:sp>
        <p:nvSpPr>
          <p:cNvPr id="4" name="Rectangle 2"/>
          <p:cNvSpPr>
            <a:spLocks noChangeArrowheads="1"/>
          </p:cNvSpPr>
          <p:nvPr/>
        </p:nvSpPr>
        <p:spPr bwMode="auto">
          <a:xfrm>
            <a:off x="6896100" y="4781550"/>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extLst>
      <p:ext uri="{BB962C8B-B14F-4D97-AF65-F5344CB8AC3E}">
        <p14:creationId xmlns:p14="http://schemas.microsoft.com/office/powerpoint/2010/main" val="5446522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5000" b="-75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0"/>
            <a:ext cx="7848600" cy="5143500"/>
          </a:xfrm>
          <a:prstGeom prst="rect">
            <a:avLst/>
          </a:prstGeom>
        </p:spPr>
      </p:pic>
      <p:sp>
        <p:nvSpPr>
          <p:cNvPr id="4" name="Rectangle 2"/>
          <p:cNvSpPr>
            <a:spLocks noChangeArrowheads="1"/>
          </p:cNvSpPr>
          <p:nvPr/>
        </p:nvSpPr>
        <p:spPr bwMode="auto">
          <a:xfrm>
            <a:off x="3602337" y="4781550"/>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extLst>
      <p:ext uri="{BB962C8B-B14F-4D97-AF65-F5344CB8AC3E}">
        <p14:creationId xmlns:p14="http://schemas.microsoft.com/office/powerpoint/2010/main" val="16087739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6000" b="-12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133350"/>
            <a:ext cx="7315200" cy="857250"/>
          </a:xfrm>
        </p:spPr>
        <p:txBody>
          <a:bodyPr>
            <a:normAutofit/>
          </a:bodyPr>
          <a:lstStyle/>
          <a:p>
            <a:r>
              <a:rPr lang="en-US" sz="2800" b="1" dirty="0" smtClean="0">
                <a:solidFill>
                  <a:srgbClr val="981B02"/>
                </a:solidFill>
                <a:latin typeface="Consolas" pitchFamily="49" charset="0"/>
                <a:cs typeface="Consolas" pitchFamily="49" charset="0"/>
              </a:rPr>
              <a:t>JENIS </a:t>
            </a:r>
            <a:r>
              <a:rPr lang="en-US" sz="2800" b="1" dirty="0" err="1" smtClean="0">
                <a:solidFill>
                  <a:srgbClr val="981B02"/>
                </a:solidFill>
                <a:latin typeface="Consolas" pitchFamily="49" charset="0"/>
                <a:cs typeface="Consolas" pitchFamily="49" charset="0"/>
              </a:rPr>
              <a:t>JENIS</a:t>
            </a:r>
            <a:r>
              <a:rPr lang="en-US" sz="2800" b="1" dirty="0" smtClean="0">
                <a:solidFill>
                  <a:srgbClr val="981B02"/>
                </a:solidFill>
                <a:latin typeface="Consolas" pitchFamily="49" charset="0"/>
                <a:cs typeface="Consolas" pitchFamily="49" charset="0"/>
              </a:rPr>
              <a:t> TENAGA KERJA</a:t>
            </a:r>
            <a:endParaRPr lang="en-US" sz="2800" b="1" dirty="0">
              <a:solidFill>
                <a:srgbClr val="981B02"/>
              </a:solidFill>
              <a:latin typeface="Consolas" pitchFamily="49" charset="0"/>
              <a:cs typeface="Consolas" pitchFamily="49" charset="0"/>
            </a:endParaRPr>
          </a:p>
        </p:txBody>
      </p:sp>
      <p:sp>
        <p:nvSpPr>
          <p:cNvPr id="3" name="Content Placeholder 2"/>
          <p:cNvSpPr>
            <a:spLocks noGrp="1"/>
          </p:cNvSpPr>
          <p:nvPr>
            <p:ph idx="1"/>
          </p:nvPr>
        </p:nvSpPr>
        <p:spPr>
          <a:xfrm>
            <a:off x="76200" y="1504950"/>
            <a:ext cx="5486400" cy="3581400"/>
          </a:xfrm>
          <a:prstGeom prst="roundRect">
            <a:avLst/>
          </a:prstGeom>
          <a:noFill/>
          <a:ln w="28575">
            <a:solidFill>
              <a:srgbClr val="981B02"/>
            </a:solidFill>
            <a:prstDash val="dash"/>
          </a:ln>
        </p:spPr>
        <p:txBody>
          <a:bodyPr>
            <a:noAutofit/>
          </a:bodyPr>
          <a:lstStyle/>
          <a:p>
            <a:pPr marL="514350" lvl="0" indent="-514350">
              <a:lnSpc>
                <a:spcPct val="150000"/>
              </a:lnSpc>
              <a:buFont typeface="+mj-lt"/>
              <a:buAutoNum type="arabicPeriod"/>
            </a:pPr>
            <a:r>
              <a:rPr lang="id-ID" sz="1800" i="1" dirty="0"/>
              <a:t>Tenaga kerja menurut </a:t>
            </a:r>
            <a:r>
              <a:rPr lang="id-ID" sz="1800" i="1" dirty="0" smtClean="0"/>
              <a:t>sifat</a:t>
            </a:r>
            <a:endParaRPr lang="en-US" sz="1800" i="1" dirty="0"/>
          </a:p>
          <a:p>
            <a:pPr marL="514350" lvl="0" indent="-514350">
              <a:lnSpc>
                <a:spcPct val="150000"/>
              </a:lnSpc>
              <a:buFont typeface="+mj-lt"/>
              <a:buAutoNum type="arabicPeriod"/>
            </a:pPr>
            <a:r>
              <a:rPr lang="id-ID" sz="1800" i="1" dirty="0" smtClean="0"/>
              <a:t>Tenaga </a:t>
            </a:r>
            <a:r>
              <a:rPr lang="id-ID" sz="1800" i="1" dirty="0"/>
              <a:t>kerja menurut </a:t>
            </a:r>
            <a:r>
              <a:rPr lang="id-ID" sz="1800" i="1" dirty="0" smtClean="0"/>
              <a:t>kemampuannya</a:t>
            </a:r>
            <a:endParaRPr lang="en-US" sz="1800" i="1" dirty="0"/>
          </a:p>
          <a:p>
            <a:pPr marL="514350" lvl="0" indent="-514350">
              <a:lnSpc>
                <a:spcPct val="150000"/>
              </a:lnSpc>
              <a:buFont typeface="+mj-lt"/>
              <a:buAutoNum type="arabicPeriod"/>
            </a:pPr>
            <a:r>
              <a:rPr lang="id-ID" sz="1800" i="1" dirty="0" smtClean="0"/>
              <a:t>Tenaga </a:t>
            </a:r>
            <a:r>
              <a:rPr lang="id-ID" sz="1800" i="1" dirty="0"/>
              <a:t>kerja menurut jenis </a:t>
            </a:r>
            <a:r>
              <a:rPr lang="id-ID" sz="1800" i="1" dirty="0" smtClean="0"/>
              <a:t>pekerjaannya</a:t>
            </a:r>
            <a:endParaRPr lang="en-US" sz="1800" i="1" dirty="0"/>
          </a:p>
          <a:p>
            <a:pPr marL="514350" lvl="0" indent="-514350">
              <a:lnSpc>
                <a:spcPct val="150000"/>
              </a:lnSpc>
              <a:buFont typeface="+mj-lt"/>
              <a:buAutoNum type="arabicPeriod"/>
            </a:pPr>
            <a:r>
              <a:rPr lang="id-ID" sz="1800" i="1" dirty="0" smtClean="0"/>
              <a:t>Tenaga </a:t>
            </a:r>
            <a:r>
              <a:rPr lang="id-ID" sz="1800" i="1" dirty="0"/>
              <a:t>kerja menurut hubungannya </a:t>
            </a:r>
            <a:r>
              <a:rPr lang="id-ID" sz="1800" i="1" dirty="0" smtClean="0"/>
              <a:t>dengan produk</a:t>
            </a:r>
            <a:endParaRPr lang="en-US" sz="1800" i="1" dirty="0"/>
          </a:p>
          <a:p>
            <a:pPr marL="514350" lvl="0" indent="-514350">
              <a:lnSpc>
                <a:spcPct val="150000"/>
              </a:lnSpc>
              <a:buFont typeface="+mj-lt"/>
              <a:buAutoNum type="arabicPeriod"/>
            </a:pPr>
            <a:r>
              <a:rPr lang="id-ID" sz="1800" i="1" dirty="0" smtClean="0"/>
              <a:t>Tenaga </a:t>
            </a:r>
            <a:r>
              <a:rPr lang="id-ID" sz="1800" i="1" dirty="0"/>
              <a:t>kerja menurut fungsi pokok dalam </a:t>
            </a:r>
            <a:r>
              <a:rPr lang="id-ID" sz="1800" i="1" dirty="0" smtClean="0"/>
              <a:t>perusahaan</a:t>
            </a:r>
            <a:endParaRPr lang="en-US" sz="1800" i="1" dirty="0"/>
          </a:p>
          <a:p>
            <a:pPr marL="0" indent="0">
              <a:buNone/>
            </a:pPr>
            <a:endParaRPr lang="en-US" sz="1600" dirty="0"/>
          </a:p>
        </p:txBody>
      </p:sp>
      <p:pic>
        <p:nvPicPr>
          <p:cNvPr id="4" name="Google Shape;222;p33"/>
          <p:cNvPicPr preferRelativeResize="0"/>
          <p:nvPr/>
        </p:nvPicPr>
        <p:blipFill>
          <a:blip r:embed="rId3">
            <a:alphaModFix amt="56000"/>
          </a:blip>
          <a:stretch>
            <a:fillRect/>
          </a:stretch>
        </p:blipFill>
        <p:spPr>
          <a:xfrm rot="10800000">
            <a:off x="1871330" y="666751"/>
            <a:ext cx="6096000" cy="292401"/>
          </a:xfrm>
          <a:prstGeom prst="rect">
            <a:avLst/>
          </a:prstGeom>
          <a:noFill/>
          <a:ln>
            <a:noFill/>
          </a:ln>
        </p:spPr>
      </p:pic>
      <p:sp>
        <p:nvSpPr>
          <p:cNvPr id="5" name="TextBox 4"/>
          <p:cNvSpPr txBox="1"/>
          <p:nvPr/>
        </p:nvSpPr>
        <p:spPr>
          <a:xfrm>
            <a:off x="228600" y="1047750"/>
            <a:ext cx="3276600" cy="408623"/>
          </a:xfrm>
          <a:prstGeom prst="round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latin typeface="Comic Sans MS" pitchFamily="66" charset="0"/>
              </a:rPr>
              <a:t>Ada 5 </a:t>
            </a:r>
            <a:r>
              <a:rPr lang="en-US" dirty="0" err="1" smtClean="0">
                <a:latin typeface="Comic Sans MS" pitchFamily="66" charset="0"/>
              </a:rPr>
              <a:t>Jenis</a:t>
            </a:r>
            <a:r>
              <a:rPr lang="en-US" dirty="0" smtClean="0">
                <a:latin typeface="Comic Sans MS" pitchFamily="66" charset="0"/>
              </a:rPr>
              <a:t> </a:t>
            </a:r>
            <a:r>
              <a:rPr lang="en-US" dirty="0" err="1" smtClean="0">
                <a:latin typeface="Comic Sans MS" pitchFamily="66" charset="0"/>
              </a:rPr>
              <a:t>Tenaga</a:t>
            </a:r>
            <a:r>
              <a:rPr lang="en-US" dirty="0" smtClean="0">
                <a:latin typeface="Comic Sans MS" pitchFamily="66" charset="0"/>
              </a:rPr>
              <a:t> </a:t>
            </a:r>
            <a:r>
              <a:rPr lang="en-US" dirty="0" err="1" smtClean="0">
                <a:latin typeface="Comic Sans MS" pitchFamily="66" charset="0"/>
              </a:rPr>
              <a:t>Kerja</a:t>
            </a:r>
            <a:endParaRPr lang="en-US" dirty="0">
              <a:latin typeface="Comic Sans MS" pitchFamily="66" charset="0"/>
            </a:endParaRPr>
          </a:p>
        </p:txBody>
      </p:sp>
      <p:pic>
        <p:nvPicPr>
          <p:cNvPr id="6" name="Google Shape;567;p53"/>
          <p:cNvPicPr preferRelativeResize="0"/>
          <p:nvPr/>
        </p:nvPicPr>
        <p:blipFill>
          <a:blip r:embed="rId4">
            <a:alphaModFix/>
          </a:blip>
          <a:stretch>
            <a:fillRect/>
          </a:stretch>
        </p:blipFill>
        <p:spPr>
          <a:xfrm rot="5400000">
            <a:off x="4317338" y="945625"/>
            <a:ext cx="758592" cy="505643"/>
          </a:xfrm>
          <a:prstGeom prst="rect">
            <a:avLst/>
          </a:prstGeom>
          <a:noFill/>
          <a:ln>
            <a:noFill/>
          </a:ln>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9456" y="1200150"/>
            <a:ext cx="4042144" cy="3657600"/>
          </a:xfrm>
          <a:prstGeom prst="rect">
            <a:avLst/>
          </a:prstGeom>
        </p:spPr>
      </p:pic>
      <p:sp>
        <p:nvSpPr>
          <p:cNvPr id="8" name="TextBox 7"/>
          <p:cNvSpPr txBox="1"/>
          <p:nvPr/>
        </p:nvSpPr>
        <p:spPr>
          <a:xfrm>
            <a:off x="5410200" y="1932622"/>
            <a:ext cx="3200400" cy="1477328"/>
          </a:xfrm>
          <a:prstGeom prst="rect">
            <a:avLst/>
          </a:prstGeom>
          <a:noFill/>
        </p:spPr>
        <p:txBody>
          <a:bodyPr wrap="square" rtlCol="0">
            <a:spAutoFit/>
          </a:bodyPr>
          <a:lstStyle/>
          <a:p>
            <a:r>
              <a:rPr lang="sv-SE" b="1" dirty="0"/>
              <a:t>Tenaga kerja</a:t>
            </a:r>
            <a:r>
              <a:rPr lang="sv-SE" dirty="0"/>
              <a:t> merupakan penduduk yang berada dalam usia </a:t>
            </a:r>
            <a:r>
              <a:rPr lang="sv-SE" dirty="0" smtClean="0"/>
              <a:t>kerja, </a:t>
            </a:r>
            <a:r>
              <a:rPr lang="en-US" dirty="0" err="1" smtClean="0"/>
              <a:t>yaitu</a:t>
            </a:r>
            <a:r>
              <a:rPr lang="en-US" dirty="0" smtClean="0"/>
              <a:t> </a:t>
            </a:r>
            <a:r>
              <a:rPr lang="en-US" dirty="0" err="1" smtClean="0">
                <a:solidFill>
                  <a:srgbClr val="FF0000"/>
                </a:solidFill>
              </a:rPr>
              <a:t>antara</a:t>
            </a:r>
            <a:r>
              <a:rPr lang="en-US" dirty="0" smtClean="0">
                <a:solidFill>
                  <a:srgbClr val="FF0000"/>
                </a:solidFill>
              </a:rPr>
              <a:t> </a:t>
            </a:r>
            <a:r>
              <a:rPr lang="en-US" dirty="0">
                <a:solidFill>
                  <a:srgbClr val="FF0000"/>
                </a:solidFill>
              </a:rPr>
              <a:t>18 </a:t>
            </a:r>
            <a:r>
              <a:rPr lang="en-US" dirty="0" err="1">
                <a:solidFill>
                  <a:srgbClr val="FF0000"/>
                </a:solidFill>
              </a:rPr>
              <a:t>tahun</a:t>
            </a:r>
            <a:r>
              <a:rPr lang="en-US" dirty="0">
                <a:solidFill>
                  <a:srgbClr val="FF0000"/>
                </a:solidFill>
              </a:rPr>
              <a:t> </a:t>
            </a:r>
            <a:r>
              <a:rPr lang="en-US" dirty="0" err="1">
                <a:solidFill>
                  <a:srgbClr val="FF0000"/>
                </a:solidFill>
              </a:rPr>
              <a:t>sampai</a:t>
            </a:r>
            <a:r>
              <a:rPr lang="en-US" dirty="0">
                <a:solidFill>
                  <a:srgbClr val="FF0000"/>
                </a:solidFill>
              </a:rPr>
              <a:t> </a:t>
            </a:r>
            <a:r>
              <a:rPr lang="en-US" dirty="0" err="1">
                <a:solidFill>
                  <a:srgbClr val="FF0000"/>
                </a:solidFill>
              </a:rPr>
              <a:t>dengan</a:t>
            </a:r>
            <a:r>
              <a:rPr lang="en-US" dirty="0">
                <a:solidFill>
                  <a:srgbClr val="FF0000"/>
                </a:solidFill>
              </a:rPr>
              <a:t> 64 </a:t>
            </a:r>
            <a:r>
              <a:rPr lang="en-US" dirty="0" err="1">
                <a:solidFill>
                  <a:srgbClr val="FF0000"/>
                </a:solidFill>
              </a:rPr>
              <a:t>tahun</a:t>
            </a:r>
            <a:r>
              <a:rPr lang="en-US" dirty="0">
                <a:solidFill>
                  <a:srgbClr val="FF0000"/>
                </a:solidFill>
              </a:rPr>
              <a:t>.</a:t>
            </a:r>
            <a:r>
              <a:rPr lang="en-US" dirty="0"/>
              <a:t> </a:t>
            </a:r>
            <a:r>
              <a:rPr lang="en-US" dirty="0" smtClean="0"/>
              <a:t>(</a:t>
            </a:r>
            <a:r>
              <a:rPr lang="en-US" dirty="0" err="1">
                <a:solidFill>
                  <a:srgbClr val="FF0000"/>
                </a:solidFill>
              </a:rPr>
              <a:t>berada</a:t>
            </a:r>
            <a:r>
              <a:rPr lang="en-US" dirty="0">
                <a:solidFill>
                  <a:srgbClr val="FF0000"/>
                </a:solidFill>
              </a:rPr>
              <a:t> </a:t>
            </a:r>
            <a:r>
              <a:rPr lang="en-US" dirty="0" err="1">
                <a:solidFill>
                  <a:srgbClr val="FF0000"/>
                </a:solidFill>
              </a:rPr>
              <a:t>pada</a:t>
            </a:r>
            <a:r>
              <a:rPr lang="en-US" dirty="0">
                <a:solidFill>
                  <a:srgbClr val="FF0000"/>
                </a:solidFill>
              </a:rPr>
              <a:t> </a:t>
            </a:r>
            <a:r>
              <a:rPr lang="en-US" dirty="0" err="1">
                <a:solidFill>
                  <a:srgbClr val="FF0000"/>
                </a:solidFill>
              </a:rPr>
              <a:t>usia</a:t>
            </a:r>
            <a:r>
              <a:rPr lang="en-US" dirty="0">
                <a:solidFill>
                  <a:srgbClr val="FF0000"/>
                </a:solidFill>
              </a:rPr>
              <a:t> </a:t>
            </a:r>
            <a:r>
              <a:rPr lang="en-US" dirty="0" err="1">
                <a:solidFill>
                  <a:srgbClr val="FF0000"/>
                </a:solidFill>
              </a:rPr>
              <a:t>produktif</a:t>
            </a:r>
            <a:r>
              <a:rPr lang="en-US" dirty="0">
                <a:solidFill>
                  <a:srgbClr val="FF0000"/>
                </a:solidFill>
              </a:rPr>
              <a:t> </a:t>
            </a:r>
            <a:r>
              <a:rPr lang="en-US" dirty="0" smtClean="0">
                <a:solidFill>
                  <a:srgbClr val="FF0000"/>
                </a:solidFill>
              </a:rPr>
              <a:t>)</a:t>
            </a:r>
            <a:endParaRPr lang="en-US" dirty="0"/>
          </a:p>
        </p:txBody>
      </p:sp>
      <p:sp>
        <p:nvSpPr>
          <p:cNvPr id="10" name="Rectangle 2"/>
          <p:cNvSpPr>
            <a:spLocks noChangeArrowheads="1"/>
          </p:cNvSpPr>
          <p:nvPr/>
        </p:nvSpPr>
        <p:spPr bwMode="auto">
          <a:xfrm>
            <a:off x="6858000" y="4857750"/>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extLst>
      <p:ext uri="{BB962C8B-B14F-4D97-AF65-F5344CB8AC3E}">
        <p14:creationId xmlns:p14="http://schemas.microsoft.com/office/powerpoint/2010/main" val="10610966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6000" b="-12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971550"/>
            <a:ext cx="3733800" cy="495300"/>
          </a:xfrm>
          <a:prstGeom prst="roundRect">
            <a:avLst/>
          </a:prstGeom>
          <a:blipFill dpi="0" rotWithShape="1">
            <a:blip r:embed="rId3">
              <a:alphaModFix amt="58000"/>
            </a:blip>
            <a:srcRect/>
            <a:stretch>
              <a:fillRect/>
            </a:stretch>
          </a:blipFill>
          <a:ln>
            <a:noFill/>
            <a:prstDash val="sysDash"/>
          </a:ln>
        </p:spPr>
        <p:style>
          <a:lnRef idx="2">
            <a:schemeClr val="dk1"/>
          </a:lnRef>
          <a:fillRef idx="1">
            <a:schemeClr val="lt1"/>
          </a:fillRef>
          <a:effectRef idx="0">
            <a:schemeClr val="dk1"/>
          </a:effectRef>
          <a:fontRef idx="minor">
            <a:schemeClr val="dk1"/>
          </a:fontRef>
        </p:style>
        <p:txBody>
          <a:bodyPr>
            <a:normAutofit/>
          </a:bodyPr>
          <a:lstStyle/>
          <a:p>
            <a:r>
              <a:rPr lang="en-US" sz="1800" b="1" dirty="0" err="1" smtClean="0">
                <a:solidFill>
                  <a:schemeClr val="tx1"/>
                </a:solidFill>
                <a:latin typeface="Comic Sans MS" pitchFamily="66" charset="0"/>
              </a:rPr>
              <a:t>Tenaga</a:t>
            </a:r>
            <a:r>
              <a:rPr lang="en-US" sz="1800" b="1" dirty="0" smtClean="0">
                <a:solidFill>
                  <a:schemeClr val="tx1"/>
                </a:solidFill>
                <a:latin typeface="Comic Sans MS" pitchFamily="66" charset="0"/>
              </a:rPr>
              <a:t> </a:t>
            </a:r>
            <a:r>
              <a:rPr lang="en-US" sz="1800" b="1" dirty="0" err="1" smtClean="0">
                <a:solidFill>
                  <a:schemeClr val="tx1"/>
                </a:solidFill>
                <a:latin typeface="Comic Sans MS" pitchFamily="66" charset="0"/>
              </a:rPr>
              <a:t>Kerja</a:t>
            </a:r>
            <a:r>
              <a:rPr lang="en-US" sz="1800" b="1" dirty="0" smtClean="0">
                <a:solidFill>
                  <a:schemeClr val="tx1"/>
                </a:solidFill>
                <a:latin typeface="Comic Sans MS" pitchFamily="66" charset="0"/>
              </a:rPr>
              <a:t> </a:t>
            </a:r>
            <a:r>
              <a:rPr lang="en-US" sz="1800" b="1" dirty="0" err="1" smtClean="0">
                <a:solidFill>
                  <a:schemeClr val="tx1"/>
                </a:solidFill>
                <a:latin typeface="Comic Sans MS" pitchFamily="66" charset="0"/>
              </a:rPr>
              <a:t>Menurut</a:t>
            </a:r>
            <a:r>
              <a:rPr lang="en-US" sz="1800" b="1" dirty="0" smtClean="0">
                <a:solidFill>
                  <a:schemeClr val="tx1"/>
                </a:solidFill>
                <a:latin typeface="Comic Sans MS" pitchFamily="66" charset="0"/>
              </a:rPr>
              <a:t> </a:t>
            </a:r>
            <a:r>
              <a:rPr lang="en-US" sz="1800" b="1" dirty="0" err="1" smtClean="0">
                <a:solidFill>
                  <a:schemeClr val="tx1"/>
                </a:solidFill>
                <a:latin typeface="Comic Sans MS" pitchFamily="66" charset="0"/>
              </a:rPr>
              <a:t>Sifat</a:t>
            </a:r>
            <a:endParaRPr lang="en-US" sz="1800" b="1" dirty="0">
              <a:solidFill>
                <a:schemeClr val="tx1"/>
              </a:solidFill>
              <a:latin typeface="Comic Sans MS" pitchFamily="66" charset="0"/>
            </a:endParaRPr>
          </a:p>
        </p:txBody>
      </p:sp>
      <p:sp>
        <p:nvSpPr>
          <p:cNvPr id="4" name="Title 1"/>
          <p:cNvSpPr>
            <a:spLocks noGrp="1"/>
          </p:cNvSpPr>
          <p:nvPr>
            <p:ph type="ctrTitle"/>
          </p:nvPr>
        </p:nvSpPr>
        <p:spPr>
          <a:xfrm>
            <a:off x="685800" y="-19050"/>
            <a:ext cx="7772400" cy="1102519"/>
          </a:xfrm>
        </p:spPr>
        <p:txBody>
          <a:bodyPr>
            <a:normAutofit/>
          </a:bodyPr>
          <a:lstStyle/>
          <a:p>
            <a:r>
              <a:rPr lang="en-US" sz="2800" b="1" dirty="0" smtClean="0">
                <a:solidFill>
                  <a:srgbClr val="981B02"/>
                </a:solidFill>
                <a:latin typeface="Consolas" pitchFamily="49" charset="0"/>
                <a:cs typeface="Consolas" pitchFamily="49" charset="0"/>
              </a:rPr>
              <a:t>JENIS </a:t>
            </a:r>
            <a:r>
              <a:rPr lang="en-US" sz="2800" b="1" dirty="0" err="1" smtClean="0">
                <a:solidFill>
                  <a:srgbClr val="981B02"/>
                </a:solidFill>
                <a:latin typeface="Consolas" pitchFamily="49" charset="0"/>
                <a:cs typeface="Consolas" pitchFamily="49" charset="0"/>
              </a:rPr>
              <a:t>JENIS</a:t>
            </a:r>
            <a:r>
              <a:rPr lang="en-US" sz="2800" b="1" dirty="0" smtClean="0">
                <a:solidFill>
                  <a:srgbClr val="981B02"/>
                </a:solidFill>
                <a:latin typeface="Consolas" pitchFamily="49" charset="0"/>
                <a:cs typeface="Consolas" pitchFamily="49" charset="0"/>
              </a:rPr>
              <a:t> TENAGA KERJA</a:t>
            </a:r>
            <a:endParaRPr lang="en-US" sz="2800" b="1" dirty="0">
              <a:solidFill>
                <a:srgbClr val="981B02"/>
              </a:solidFill>
              <a:latin typeface="Consolas" pitchFamily="49" charset="0"/>
              <a:cs typeface="Consolas" pitchFamily="49" charset="0"/>
            </a:endParaRPr>
          </a:p>
        </p:txBody>
      </p:sp>
      <p:pic>
        <p:nvPicPr>
          <p:cNvPr id="5" name="Google Shape;222;p33"/>
          <p:cNvPicPr preferRelativeResize="0"/>
          <p:nvPr/>
        </p:nvPicPr>
        <p:blipFill>
          <a:blip r:embed="rId4">
            <a:alphaModFix amt="56000"/>
          </a:blip>
          <a:stretch>
            <a:fillRect/>
          </a:stretch>
        </p:blipFill>
        <p:spPr>
          <a:xfrm rot="10800000">
            <a:off x="1871330" y="666751"/>
            <a:ext cx="6096000" cy="292401"/>
          </a:xfrm>
          <a:prstGeom prst="rect">
            <a:avLst/>
          </a:prstGeom>
          <a:noFill/>
          <a:ln>
            <a:noFill/>
          </a:ln>
        </p:spPr>
      </p:pic>
      <p:pic>
        <p:nvPicPr>
          <p:cNvPr id="6" name="Google Shape;563;p53"/>
          <p:cNvPicPr preferRelativeResize="0"/>
          <p:nvPr/>
        </p:nvPicPr>
        <p:blipFill>
          <a:blip r:embed="rId5">
            <a:alphaModFix/>
            <a:duotone>
              <a:prstClr val="black"/>
              <a:schemeClr val="accent6">
                <a:tint val="45000"/>
                <a:satMod val="400000"/>
              </a:schemeClr>
            </a:duotone>
          </a:blip>
          <a:stretch>
            <a:fillRect/>
          </a:stretch>
        </p:blipFill>
        <p:spPr>
          <a:xfrm>
            <a:off x="76200" y="895350"/>
            <a:ext cx="914400" cy="718313"/>
          </a:xfrm>
          <a:prstGeom prst="rect">
            <a:avLst/>
          </a:prstGeom>
          <a:noFill/>
          <a:ln>
            <a:noFill/>
          </a:ln>
        </p:spPr>
      </p:pic>
      <p:sp>
        <p:nvSpPr>
          <p:cNvPr id="7" name="TextBox 6"/>
          <p:cNvSpPr txBox="1"/>
          <p:nvPr/>
        </p:nvSpPr>
        <p:spPr>
          <a:xfrm>
            <a:off x="304800" y="996375"/>
            <a:ext cx="609599" cy="523220"/>
          </a:xfrm>
          <a:prstGeom prst="rect">
            <a:avLst/>
          </a:prstGeom>
          <a:noFill/>
        </p:spPr>
        <p:txBody>
          <a:bodyPr wrap="square" rtlCol="0">
            <a:spAutoFit/>
          </a:bodyPr>
          <a:lstStyle/>
          <a:p>
            <a:r>
              <a:rPr lang="en-US" sz="2800" dirty="0" smtClean="0">
                <a:latin typeface="Comic Sans MS" pitchFamily="66" charset="0"/>
              </a:rPr>
              <a:t>1.</a:t>
            </a:r>
            <a:endParaRPr lang="en-US" sz="2800" dirty="0">
              <a:latin typeface="Comic Sans MS" pitchFamily="66" charset="0"/>
            </a:endParaRPr>
          </a:p>
        </p:txBody>
      </p:sp>
      <p:sp>
        <p:nvSpPr>
          <p:cNvPr id="8" name="TextBox 7"/>
          <p:cNvSpPr txBox="1"/>
          <p:nvPr/>
        </p:nvSpPr>
        <p:spPr>
          <a:xfrm>
            <a:off x="381000" y="1581150"/>
            <a:ext cx="8686799" cy="3416320"/>
          </a:xfrm>
          <a:prstGeom prst="rect">
            <a:avLst/>
          </a:prstGeom>
          <a:noFill/>
        </p:spPr>
        <p:txBody>
          <a:bodyPr wrap="square" rtlCol="0">
            <a:spAutoFit/>
          </a:bodyPr>
          <a:lstStyle/>
          <a:p>
            <a:pPr marL="342900" lvl="0" indent="-342900">
              <a:buFont typeface="+mj-lt"/>
              <a:buAutoNum type="arabicParenR"/>
            </a:pPr>
            <a:r>
              <a:rPr lang="id-ID" b="1" i="1" dirty="0"/>
              <a:t>Tenaga Kerja </a:t>
            </a:r>
            <a:r>
              <a:rPr lang="id-ID" b="1" i="1" dirty="0" smtClean="0"/>
              <a:t>Jasmani</a:t>
            </a:r>
            <a:endParaRPr lang="en-US" b="1" i="1" dirty="0"/>
          </a:p>
          <a:p>
            <a:pPr lvl="0"/>
            <a:r>
              <a:rPr lang="en-US" i="1" dirty="0" smtClean="0"/>
              <a:t>T</a:t>
            </a:r>
            <a:r>
              <a:rPr lang="id-ID" i="1" dirty="0" smtClean="0"/>
              <a:t>enaga </a:t>
            </a:r>
            <a:r>
              <a:rPr lang="id-ID" i="1" dirty="0"/>
              <a:t>kerja jasmani adalah jenis-jenis tenaga kerja yang </a:t>
            </a:r>
            <a:r>
              <a:rPr lang="id-ID" b="1" i="1" dirty="0" smtClean="0">
                <a:solidFill>
                  <a:srgbClr val="981B02"/>
                </a:solidFill>
              </a:rPr>
              <a:t>lebih </a:t>
            </a:r>
            <a:r>
              <a:rPr lang="id-ID" b="1" i="1" dirty="0">
                <a:solidFill>
                  <a:srgbClr val="981B02"/>
                </a:solidFill>
              </a:rPr>
              <a:t>mengandalkan </a:t>
            </a:r>
            <a:r>
              <a:rPr lang="id-ID" i="1" dirty="0"/>
              <a:t>untuk </a:t>
            </a:r>
            <a:r>
              <a:rPr lang="id-ID" b="1" i="1" dirty="0">
                <a:solidFill>
                  <a:srgbClr val="981B02"/>
                </a:solidFill>
              </a:rPr>
              <a:t>menggunakan tenaga </a:t>
            </a:r>
            <a:r>
              <a:rPr lang="id-ID" i="1" dirty="0"/>
              <a:t>daripada </a:t>
            </a:r>
            <a:r>
              <a:rPr lang="id-ID" b="1" i="1" dirty="0">
                <a:solidFill>
                  <a:srgbClr val="981B02"/>
                </a:solidFill>
              </a:rPr>
              <a:t>kemampuan dan kecerdasan otak dan pikiran</a:t>
            </a:r>
            <a:r>
              <a:rPr lang="id-ID" i="1" dirty="0"/>
              <a:t>. Tenaga kerja jenis ini jumlahnya sangat banyak di Indonesia jika dibandingkan dengan tenaga kerja yang bekerja dengan kecerdasan otak dan </a:t>
            </a:r>
            <a:r>
              <a:rPr lang="id-ID" i="1" dirty="0" smtClean="0"/>
              <a:t>pikirannya.</a:t>
            </a:r>
            <a:endParaRPr lang="en-US" i="1" dirty="0" smtClean="0"/>
          </a:p>
          <a:p>
            <a:pPr lvl="0"/>
            <a:endParaRPr lang="en-US" i="1" dirty="0"/>
          </a:p>
          <a:p>
            <a:pPr lvl="0"/>
            <a:r>
              <a:rPr lang="en-US" i="1" dirty="0" smtClean="0"/>
              <a:t>2</a:t>
            </a:r>
            <a:r>
              <a:rPr lang="en-US" b="1" i="1" dirty="0" smtClean="0"/>
              <a:t>) </a:t>
            </a:r>
            <a:r>
              <a:rPr lang="id-ID" b="1" i="1" dirty="0" smtClean="0"/>
              <a:t>Tenaga </a:t>
            </a:r>
            <a:r>
              <a:rPr lang="id-ID" b="1" i="1" dirty="0"/>
              <a:t>Kerja Rohani</a:t>
            </a:r>
            <a:endParaRPr lang="en-US" b="1" i="1" dirty="0"/>
          </a:p>
          <a:p>
            <a:r>
              <a:rPr lang="id-ID" i="1" dirty="0"/>
              <a:t>Tenaga kerja rohani </a:t>
            </a:r>
            <a:r>
              <a:rPr lang="en-US" i="1" dirty="0" err="1" smtClean="0"/>
              <a:t>adalah</a:t>
            </a:r>
            <a:r>
              <a:rPr lang="en-US" i="1" dirty="0" smtClean="0"/>
              <a:t> </a:t>
            </a:r>
            <a:r>
              <a:rPr lang="id-ID" i="1" dirty="0" smtClean="0"/>
              <a:t>lebih </a:t>
            </a:r>
            <a:r>
              <a:rPr lang="id-ID" b="1" i="1" dirty="0">
                <a:solidFill>
                  <a:srgbClr val="981B02"/>
                </a:solidFill>
              </a:rPr>
              <a:t>mengandalkan bekerja </a:t>
            </a:r>
            <a:r>
              <a:rPr lang="id-ID" i="1" dirty="0"/>
              <a:t>dengan </a:t>
            </a:r>
            <a:r>
              <a:rPr lang="id-ID" b="1" i="1" dirty="0">
                <a:solidFill>
                  <a:srgbClr val="981B02"/>
                </a:solidFill>
              </a:rPr>
              <a:t>menggunakan kemampuan otak dan pikirannya</a:t>
            </a:r>
            <a:r>
              <a:rPr lang="id-ID" i="1" dirty="0"/>
              <a:t> daripada </a:t>
            </a:r>
            <a:r>
              <a:rPr lang="id-ID" b="1" i="1" dirty="0">
                <a:solidFill>
                  <a:srgbClr val="981B02"/>
                </a:solidFill>
              </a:rPr>
              <a:t>tenaga yang mereka miliki</a:t>
            </a:r>
            <a:r>
              <a:rPr lang="id-ID" i="1" dirty="0"/>
              <a:t>. Biasanya, tenaga kerja jenis ini berada di lingkungan yang bersih, dengan penampilan mereka yang menarik perhatian, sopan, dan sifatnya lebih formal.</a:t>
            </a:r>
            <a:endParaRPr lang="en-US" i="1" dirty="0"/>
          </a:p>
          <a:p>
            <a:endParaRPr lang="en-US" dirty="0"/>
          </a:p>
        </p:txBody>
      </p:sp>
      <p:sp>
        <p:nvSpPr>
          <p:cNvPr id="9" name="Rectangle 2"/>
          <p:cNvSpPr>
            <a:spLocks noChangeArrowheads="1"/>
          </p:cNvSpPr>
          <p:nvPr/>
        </p:nvSpPr>
        <p:spPr bwMode="auto">
          <a:xfrm>
            <a:off x="6896100" y="4845122"/>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extLst>
      <p:ext uri="{BB962C8B-B14F-4D97-AF65-F5344CB8AC3E}">
        <p14:creationId xmlns:p14="http://schemas.microsoft.com/office/powerpoint/2010/main" val="25431180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6000" b="-12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742950"/>
            <a:ext cx="8763000" cy="4400550"/>
          </a:xfrm>
        </p:spPr>
        <p:txBody>
          <a:bodyPr>
            <a:noAutofit/>
          </a:bodyPr>
          <a:lstStyle/>
          <a:p>
            <a:pPr lvl="0" algn="l"/>
            <a:r>
              <a:rPr lang="en-US" sz="1800" b="1" dirty="0" smtClean="0">
                <a:solidFill>
                  <a:schemeClr val="tx1"/>
                </a:solidFill>
              </a:rPr>
              <a:t>1) </a:t>
            </a:r>
            <a:r>
              <a:rPr lang="id-ID" sz="1800" b="1" i="1" dirty="0" smtClean="0">
                <a:solidFill>
                  <a:schemeClr val="tx1"/>
                </a:solidFill>
              </a:rPr>
              <a:t>Tenaga </a:t>
            </a:r>
            <a:r>
              <a:rPr lang="id-ID" sz="1800" b="1" i="1" dirty="0">
                <a:solidFill>
                  <a:schemeClr val="tx1"/>
                </a:solidFill>
              </a:rPr>
              <a:t>Kerja Terdidik</a:t>
            </a:r>
            <a:endParaRPr lang="en-US" sz="1800" b="1" i="1" dirty="0">
              <a:solidFill>
                <a:schemeClr val="tx1"/>
              </a:solidFill>
            </a:endParaRPr>
          </a:p>
          <a:p>
            <a:pPr algn="l"/>
            <a:r>
              <a:rPr lang="id-ID" sz="1800" i="1" dirty="0">
                <a:solidFill>
                  <a:schemeClr val="tx1"/>
                </a:solidFill>
              </a:rPr>
              <a:t>Tenaga kerja terdidik diartikan sebagai tenaga kerja </a:t>
            </a:r>
            <a:r>
              <a:rPr lang="id-ID" sz="1800" b="1" i="1" dirty="0">
                <a:solidFill>
                  <a:srgbClr val="981B02"/>
                </a:solidFill>
              </a:rPr>
              <a:t>yang memiliki riwayat pendidikan </a:t>
            </a:r>
            <a:r>
              <a:rPr lang="id-ID" sz="1800" b="1" i="1" dirty="0" smtClean="0">
                <a:solidFill>
                  <a:srgbClr val="981B02"/>
                </a:solidFill>
              </a:rPr>
              <a:t>tinggi</a:t>
            </a:r>
            <a:r>
              <a:rPr lang="en-US" sz="1800" b="1" i="1" dirty="0" smtClean="0">
                <a:solidFill>
                  <a:srgbClr val="981B02"/>
                </a:solidFill>
              </a:rPr>
              <a:t>,</a:t>
            </a:r>
            <a:r>
              <a:rPr lang="id-ID" sz="1800" i="1" dirty="0" smtClean="0">
                <a:solidFill>
                  <a:schemeClr val="tx1"/>
                </a:solidFill>
              </a:rPr>
              <a:t> </a:t>
            </a:r>
            <a:r>
              <a:rPr lang="id-ID" sz="1800" i="1" dirty="0">
                <a:solidFill>
                  <a:schemeClr val="tx1"/>
                </a:solidFill>
              </a:rPr>
              <a:t>biasanya pendidikan tertinggi untuk tenaga kerja jenis ini adalah </a:t>
            </a:r>
            <a:r>
              <a:rPr lang="id-ID" sz="1800" i="1" dirty="0" smtClean="0">
                <a:solidFill>
                  <a:schemeClr val="tx1"/>
                </a:solidFill>
              </a:rPr>
              <a:t>lulus </a:t>
            </a:r>
            <a:r>
              <a:rPr lang="id-ID" sz="1800" i="1" dirty="0">
                <a:solidFill>
                  <a:schemeClr val="tx1"/>
                </a:solidFill>
              </a:rPr>
              <a:t>dengan predikat </a:t>
            </a:r>
            <a:r>
              <a:rPr lang="en-US" sz="1800" i="1" dirty="0" smtClean="0">
                <a:solidFill>
                  <a:schemeClr val="tx1"/>
                </a:solidFill>
              </a:rPr>
              <a:t>minimal </a:t>
            </a:r>
            <a:r>
              <a:rPr lang="id-ID" sz="1800" i="1" dirty="0" smtClean="0">
                <a:solidFill>
                  <a:schemeClr val="tx1"/>
                </a:solidFill>
              </a:rPr>
              <a:t>S1</a:t>
            </a:r>
            <a:r>
              <a:rPr lang="id-ID" sz="1800" i="1" dirty="0">
                <a:solidFill>
                  <a:schemeClr val="tx1"/>
                </a:solidFill>
              </a:rPr>
              <a:t>.</a:t>
            </a:r>
            <a:endParaRPr lang="en-US" sz="1800" i="1" dirty="0">
              <a:solidFill>
                <a:schemeClr val="tx1"/>
              </a:solidFill>
            </a:endParaRPr>
          </a:p>
          <a:p>
            <a:pPr algn="l"/>
            <a:r>
              <a:rPr lang="id-ID" sz="1800" i="1" dirty="0" smtClean="0">
                <a:solidFill>
                  <a:schemeClr val="tx1"/>
                </a:solidFill>
              </a:rPr>
              <a:t>Contoh</a:t>
            </a:r>
            <a:r>
              <a:rPr lang="en-US" sz="1800" i="1" dirty="0" smtClean="0">
                <a:solidFill>
                  <a:schemeClr val="tx1"/>
                </a:solidFill>
              </a:rPr>
              <a:t>: </a:t>
            </a:r>
            <a:r>
              <a:rPr lang="id-ID" sz="1800" i="1" dirty="0" smtClean="0">
                <a:solidFill>
                  <a:schemeClr val="tx1"/>
                </a:solidFill>
              </a:rPr>
              <a:t>dokter</a:t>
            </a:r>
            <a:r>
              <a:rPr lang="id-ID" sz="1800" i="1" dirty="0">
                <a:solidFill>
                  <a:schemeClr val="tx1"/>
                </a:solidFill>
              </a:rPr>
              <a:t>, guru, dosen, insinyur, TNI, Polri, dan masih banyak lagi</a:t>
            </a:r>
            <a:r>
              <a:rPr lang="id-ID" sz="1800" i="1" dirty="0" smtClean="0">
                <a:solidFill>
                  <a:schemeClr val="tx1"/>
                </a:solidFill>
              </a:rPr>
              <a:t>.</a:t>
            </a:r>
            <a:endParaRPr lang="en-US" sz="1800" i="1" dirty="0">
              <a:solidFill>
                <a:schemeClr val="tx1"/>
              </a:solidFill>
            </a:endParaRPr>
          </a:p>
          <a:p>
            <a:pPr lvl="0" algn="l"/>
            <a:r>
              <a:rPr lang="en-US" sz="1800" b="1" i="1" dirty="0" smtClean="0">
                <a:solidFill>
                  <a:schemeClr val="tx1"/>
                </a:solidFill>
              </a:rPr>
              <a:t>2) </a:t>
            </a:r>
            <a:r>
              <a:rPr lang="id-ID" sz="1800" b="1" i="1" dirty="0" smtClean="0">
                <a:solidFill>
                  <a:schemeClr val="tx1"/>
                </a:solidFill>
              </a:rPr>
              <a:t>Tenaga </a:t>
            </a:r>
            <a:r>
              <a:rPr lang="id-ID" sz="1800" b="1" i="1" dirty="0">
                <a:solidFill>
                  <a:schemeClr val="tx1"/>
                </a:solidFill>
              </a:rPr>
              <a:t>Kerja Terlatih</a:t>
            </a:r>
            <a:endParaRPr lang="en-US" sz="1800" b="1" i="1" dirty="0">
              <a:solidFill>
                <a:schemeClr val="tx1"/>
              </a:solidFill>
            </a:endParaRPr>
          </a:p>
          <a:p>
            <a:pPr algn="l"/>
            <a:r>
              <a:rPr lang="id-ID" sz="1800" i="1" dirty="0">
                <a:solidFill>
                  <a:schemeClr val="tx1"/>
                </a:solidFill>
              </a:rPr>
              <a:t>Tenaga kerja terlatih biasanya </a:t>
            </a:r>
            <a:r>
              <a:rPr lang="id-ID" sz="1800" b="1" i="1" dirty="0">
                <a:solidFill>
                  <a:srgbClr val="981B02"/>
                </a:solidFill>
              </a:rPr>
              <a:t>mengandalkan keterampilan dan kemampuan khusus</a:t>
            </a:r>
            <a:r>
              <a:rPr lang="id-ID" sz="1800" i="1" dirty="0">
                <a:solidFill>
                  <a:schemeClr val="tx1"/>
                </a:solidFill>
              </a:rPr>
              <a:t> yang </a:t>
            </a:r>
            <a:r>
              <a:rPr lang="id-ID" sz="1800" i="1" dirty="0" smtClean="0">
                <a:solidFill>
                  <a:schemeClr val="tx1"/>
                </a:solidFill>
              </a:rPr>
              <a:t>dimilikinya</a:t>
            </a:r>
            <a:endParaRPr lang="en-US" sz="1800" i="1" dirty="0">
              <a:solidFill>
                <a:schemeClr val="tx1"/>
              </a:solidFill>
            </a:endParaRPr>
          </a:p>
          <a:p>
            <a:pPr algn="l"/>
            <a:r>
              <a:rPr lang="id-ID" sz="1800" i="1" dirty="0" smtClean="0">
                <a:solidFill>
                  <a:schemeClr val="tx1"/>
                </a:solidFill>
              </a:rPr>
              <a:t>Contoh</a:t>
            </a:r>
            <a:r>
              <a:rPr lang="en-US" sz="1800" i="1" dirty="0" smtClean="0">
                <a:solidFill>
                  <a:schemeClr val="tx1"/>
                </a:solidFill>
              </a:rPr>
              <a:t> :</a:t>
            </a:r>
            <a:r>
              <a:rPr lang="id-ID" sz="1800" i="1" dirty="0" smtClean="0">
                <a:solidFill>
                  <a:schemeClr val="tx1"/>
                </a:solidFill>
              </a:rPr>
              <a:t> </a:t>
            </a:r>
            <a:r>
              <a:rPr lang="id-ID" sz="1800" i="1" u="sng" dirty="0" smtClean="0">
                <a:solidFill>
                  <a:schemeClr val="tx1"/>
                </a:solidFill>
              </a:rPr>
              <a:t>apoteke</a:t>
            </a:r>
            <a:r>
              <a:rPr lang="en-US" sz="1800" i="1" u="sng" dirty="0" smtClean="0">
                <a:solidFill>
                  <a:schemeClr val="tx1"/>
                </a:solidFill>
              </a:rPr>
              <a:t>r ,</a:t>
            </a:r>
            <a:r>
              <a:rPr lang="id-ID" sz="1800" i="1" dirty="0" smtClean="0">
                <a:solidFill>
                  <a:schemeClr val="tx1"/>
                </a:solidFill>
              </a:rPr>
              <a:t> </a:t>
            </a:r>
            <a:r>
              <a:rPr lang="id-ID" sz="1800" i="1" u="sng" dirty="0">
                <a:solidFill>
                  <a:schemeClr val="tx1"/>
                </a:solidFill>
              </a:rPr>
              <a:t>ahli </a:t>
            </a:r>
            <a:r>
              <a:rPr lang="id-ID" sz="1800" i="1" u="sng" dirty="0" smtClean="0">
                <a:solidFill>
                  <a:schemeClr val="tx1"/>
                </a:solidFill>
              </a:rPr>
              <a:t>bedah</a:t>
            </a:r>
            <a:r>
              <a:rPr lang="en-US" sz="1800" i="1" u="sng" dirty="0">
                <a:solidFill>
                  <a:schemeClr val="tx1"/>
                </a:solidFill>
              </a:rPr>
              <a:t> </a:t>
            </a:r>
            <a:r>
              <a:rPr lang="id-ID" sz="1800" i="1" dirty="0" smtClean="0">
                <a:solidFill>
                  <a:schemeClr val="tx1"/>
                </a:solidFill>
              </a:rPr>
              <a:t>, </a:t>
            </a:r>
            <a:r>
              <a:rPr lang="id-ID" sz="1800" i="1" u="sng" dirty="0" smtClean="0">
                <a:solidFill>
                  <a:schemeClr val="tx1"/>
                </a:solidFill>
              </a:rPr>
              <a:t>mekanik</a:t>
            </a:r>
            <a:r>
              <a:rPr lang="en-US" sz="1800" i="1" dirty="0" smtClean="0">
                <a:solidFill>
                  <a:schemeClr val="tx1"/>
                </a:solidFill>
              </a:rPr>
              <a:t>.</a:t>
            </a:r>
          </a:p>
          <a:p>
            <a:pPr lvl="0" algn="l"/>
            <a:r>
              <a:rPr lang="en-US" sz="1800" b="1" i="1" dirty="0" smtClean="0">
                <a:solidFill>
                  <a:schemeClr val="tx1"/>
                </a:solidFill>
              </a:rPr>
              <a:t>3) </a:t>
            </a:r>
            <a:r>
              <a:rPr lang="id-ID" sz="1800" b="1" i="1" dirty="0" smtClean="0">
                <a:solidFill>
                  <a:schemeClr val="tx1"/>
                </a:solidFill>
              </a:rPr>
              <a:t>Tenaga </a:t>
            </a:r>
            <a:r>
              <a:rPr lang="id-ID" sz="1800" b="1" i="1" dirty="0">
                <a:solidFill>
                  <a:schemeClr val="tx1"/>
                </a:solidFill>
              </a:rPr>
              <a:t>Kerja Tidak Terdidik</a:t>
            </a:r>
            <a:endParaRPr lang="en-US" sz="1800" b="1" i="1" dirty="0">
              <a:solidFill>
                <a:schemeClr val="tx1"/>
              </a:solidFill>
            </a:endParaRPr>
          </a:p>
          <a:p>
            <a:pPr algn="l"/>
            <a:r>
              <a:rPr lang="id-ID" sz="1800" i="1" dirty="0">
                <a:solidFill>
                  <a:schemeClr val="tx1"/>
                </a:solidFill>
              </a:rPr>
              <a:t>Tenaga kerja </a:t>
            </a:r>
            <a:r>
              <a:rPr lang="en-US" sz="1800" i="1" dirty="0" err="1" smtClean="0">
                <a:solidFill>
                  <a:schemeClr val="tx1"/>
                </a:solidFill>
              </a:rPr>
              <a:t>tidak</a:t>
            </a:r>
            <a:r>
              <a:rPr lang="en-US" sz="1800" i="1" dirty="0" smtClean="0">
                <a:solidFill>
                  <a:schemeClr val="tx1"/>
                </a:solidFill>
              </a:rPr>
              <a:t> </a:t>
            </a:r>
            <a:r>
              <a:rPr lang="id-ID" sz="1800" i="1" dirty="0" smtClean="0">
                <a:solidFill>
                  <a:schemeClr val="tx1"/>
                </a:solidFill>
              </a:rPr>
              <a:t>terdidik </a:t>
            </a:r>
            <a:r>
              <a:rPr lang="id-ID" sz="1800" i="1" dirty="0">
                <a:solidFill>
                  <a:schemeClr val="tx1"/>
                </a:solidFill>
              </a:rPr>
              <a:t>adalah tenaga kerja </a:t>
            </a:r>
            <a:r>
              <a:rPr lang="id-ID" sz="1800" b="1" i="1" dirty="0">
                <a:solidFill>
                  <a:srgbClr val="981B02"/>
                </a:solidFill>
              </a:rPr>
              <a:t>yang tidak perlu memiliki riwayat pendidikan tinggi. </a:t>
            </a:r>
            <a:endParaRPr lang="en-US" sz="1800" b="1" i="1" dirty="0" smtClean="0">
              <a:solidFill>
                <a:srgbClr val="981B02"/>
              </a:solidFill>
            </a:endParaRPr>
          </a:p>
          <a:p>
            <a:pPr algn="l"/>
            <a:r>
              <a:rPr lang="id-ID" sz="1800" i="1" dirty="0" smtClean="0">
                <a:solidFill>
                  <a:schemeClr val="tx1"/>
                </a:solidFill>
              </a:rPr>
              <a:t>Contoh </a:t>
            </a:r>
            <a:r>
              <a:rPr lang="en-US" sz="1800" i="1" dirty="0" smtClean="0">
                <a:solidFill>
                  <a:schemeClr val="tx1"/>
                </a:solidFill>
              </a:rPr>
              <a:t>: </a:t>
            </a:r>
            <a:r>
              <a:rPr lang="id-ID" sz="1800" i="1" dirty="0" smtClean="0">
                <a:solidFill>
                  <a:schemeClr val="tx1"/>
                </a:solidFill>
              </a:rPr>
              <a:t>kuli</a:t>
            </a:r>
            <a:r>
              <a:rPr lang="id-ID" sz="1800" i="1" dirty="0">
                <a:solidFill>
                  <a:schemeClr val="tx1"/>
                </a:solidFill>
              </a:rPr>
              <a:t>, buruh angkut, pembantu rumah tangga.</a:t>
            </a:r>
            <a:endParaRPr lang="en-US" sz="1800" i="1" dirty="0">
              <a:solidFill>
                <a:schemeClr val="tx1"/>
              </a:solidFill>
            </a:endParaRPr>
          </a:p>
          <a:p>
            <a:pPr algn="l"/>
            <a:endParaRPr lang="en-US" sz="1800" i="1" dirty="0">
              <a:solidFill>
                <a:schemeClr val="tx1"/>
              </a:solidFill>
            </a:endParaRPr>
          </a:p>
          <a:p>
            <a:pPr algn="l"/>
            <a:endParaRPr lang="en-US" sz="1600" dirty="0">
              <a:solidFill>
                <a:schemeClr val="tx1"/>
              </a:solidFill>
            </a:endParaRPr>
          </a:p>
        </p:txBody>
      </p:sp>
      <p:sp>
        <p:nvSpPr>
          <p:cNvPr id="6" name="TextBox 5"/>
          <p:cNvSpPr txBox="1"/>
          <p:nvPr/>
        </p:nvSpPr>
        <p:spPr>
          <a:xfrm>
            <a:off x="304800" y="81975"/>
            <a:ext cx="609599" cy="523220"/>
          </a:xfrm>
          <a:prstGeom prst="rect">
            <a:avLst/>
          </a:prstGeom>
          <a:noFill/>
        </p:spPr>
        <p:txBody>
          <a:bodyPr wrap="square" rtlCol="0">
            <a:spAutoFit/>
          </a:bodyPr>
          <a:lstStyle/>
          <a:p>
            <a:r>
              <a:rPr lang="en-US" sz="2800" dirty="0">
                <a:latin typeface="Comic Sans MS" pitchFamily="66" charset="0"/>
              </a:rPr>
              <a:t>2</a:t>
            </a:r>
            <a:r>
              <a:rPr lang="en-US" sz="2800" dirty="0" smtClean="0">
                <a:latin typeface="Comic Sans MS" pitchFamily="66" charset="0"/>
              </a:rPr>
              <a:t>.</a:t>
            </a:r>
            <a:endParaRPr lang="en-US" sz="2800" dirty="0">
              <a:latin typeface="Comic Sans MS" pitchFamily="66" charset="0"/>
            </a:endParaRPr>
          </a:p>
        </p:txBody>
      </p:sp>
      <p:pic>
        <p:nvPicPr>
          <p:cNvPr id="7" name="Google Shape;563;p53"/>
          <p:cNvPicPr preferRelativeResize="0"/>
          <p:nvPr/>
        </p:nvPicPr>
        <p:blipFill>
          <a:blip r:embed="rId3">
            <a:alphaModFix/>
            <a:duotone>
              <a:prstClr val="black"/>
              <a:schemeClr val="accent6">
                <a:tint val="45000"/>
                <a:satMod val="400000"/>
              </a:schemeClr>
            </a:duotone>
          </a:blip>
          <a:stretch>
            <a:fillRect/>
          </a:stretch>
        </p:blipFill>
        <p:spPr>
          <a:xfrm>
            <a:off x="76200" y="-19050"/>
            <a:ext cx="914400" cy="718313"/>
          </a:xfrm>
          <a:prstGeom prst="rect">
            <a:avLst/>
          </a:prstGeom>
          <a:noFill/>
          <a:ln>
            <a:noFill/>
          </a:ln>
        </p:spPr>
      </p:pic>
      <p:sp>
        <p:nvSpPr>
          <p:cNvPr id="8" name="Subtitle 2"/>
          <p:cNvSpPr txBox="1">
            <a:spLocks/>
          </p:cNvSpPr>
          <p:nvPr/>
        </p:nvSpPr>
        <p:spPr>
          <a:xfrm>
            <a:off x="914400" y="133350"/>
            <a:ext cx="4724400" cy="533400"/>
          </a:xfrm>
          <a:prstGeom prst="roundRect">
            <a:avLst/>
          </a:prstGeom>
          <a:blipFill dpi="0" rotWithShape="1">
            <a:blip r:embed="rId4">
              <a:alphaModFix amt="58000"/>
            </a:blip>
            <a:srcRect/>
            <a:stretch>
              <a:fillRect/>
            </a:stretch>
          </a:blipFill>
          <a:ln w="25400" cap="flat" cmpd="sng" algn="ctr">
            <a:noFill/>
            <a:prstDash val="sysDash"/>
          </a:ln>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800" b="1" dirty="0" err="1" smtClean="0">
                <a:solidFill>
                  <a:schemeClr val="tx1"/>
                </a:solidFill>
                <a:latin typeface="Comic Sans MS" pitchFamily="66" charset="0"/>
              </a:rPr>
              <a:t>Tenaga</a:t>
            </a:r>
            <a:r>
              <a:rPr lang="en-US" sz="1800" b="1" dirty="0" smtClean="0">
                <a:solidFill>
                  <a:schemeClr val="tx1"/>
                </a:solidFill>
                <a:latin typeface="Comic Sans MS" pitchFamily="66" charset="0"/>
              </a:rPr>
              <a:t> </a:t>
            </a:r>
            <a:r>
              <a:rPr lang="en-US" sz="1800" b="1" dirty="0" err="1" smtClean="0">
                <a:solidFill>
                  <a:schemeClr val="tx1"/>
                </a:solidFill>
                <a:latin typeface="Comic Sans MS" pitchFamily="66" charset="0"/>
              </a:rPr>
              <a:t>Kerja</a:t>
            </a:r>
            <a:r>
              <a:rPr lang="en-US" sz="1800" b="1" dirty="0" smtClean="0">
                <a:solidFill>
                  <a:schemeClr val="tx1"/>
                </a:solidFill>
                <a:latin typeface="Comic Sans MS" pitchFamily="66" charset="0"/>
              </a:rPr>
              <a:t> </a:t>
            </a:r>
            <a:r>
              <a:rPr lang="en-US" sz="1800" b="1" dirty="0" err="1" smtClean="0">
                <a:solidFill>
                  <a:schemeClr val="tx1"/>
                </a:solidFill>
                <a:latin typeface="Comic Sans MS" pitchFamily="66" charset="0"/>
              </a:rPr>
              <a:t>Menurut</a:t>
            </a:r>
            <a:r>
              <a:rPr lang="en-US" sz="1800" b="1" dirty="0" smtClean="0">
                <a:solidFill>
                  <a:schemeClr val="tx1"/>
                </a:solidFill>
                <a:latin typeface="Comic Sans MS" pitchFamily="66" charset="0"/>
              </a:rPr>
              <a:t> </a:t>
            </a:r>
            <a:r>
              <a:rPr lang="en-US" sz="1800" b="1" dirty="0" err="1" smtClean="0">
                <a:solidFill>
                  <a:schemeClr val="tx1"/>
                </a:solidFill>
                <a:latin typeface="Comic Sans MS" pitchFamily="66" charset="0"/>
              </a:rPr>
              <a:t>Kemampuannya</a:t>
            </a:r>
            <a:endParaRPr lang="en-US" sz="1800" b="1" dirty="0">
              <a:solidFill>
                <a:schemeClr val="tx1"/>
              </a:solidFill>
              <a:latin typeface="Comic Sans MS" pitchFamily="66" charset="0"/>
            </a:endParaRPr>
          </a:p>
        </p:txBody>
      </p:sp>
      <p:sp>
        <p:nvSpPr>
          <p:cNvPr id="10" name="Rectangle 2"/>
          <p:cNvSpPr>
            <a:spLocks noChangeArrowheads="1"/>
          </p:cNvSpPr>
          <p:nvPr/>
        </p:nvSpPr>
        <p:spPr bwMode="auto">
          <a:xfrm>
            <a:off x="6896100" y="4845122"/>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extLst>
      <p:ext uri="{BB962C8B-B14F-4D97-AF65-F5344CB8AC3E}">
        <p14:creationId xmlns:p14="http://schemas.microsoft.com/office/powerpoint/2010/main" val="30972774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6000" b="-12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895350"/>
            <a:ext cx="8534400" cy="4038600"/>
          </a:xfrm>
        </p:spPr>
        <p:txBody>
          <a:bodyPr>
            <a:normAutofit lnSpcReduction="10000"/>
          </a:bodyPr>
          <a:lstStyle/>
          <a:p>
            <a:pPr lvl="0" algn="l"/>
            <a:r>
              <a:rPr lang="en-US" sz="1800" b="1" i="1" dirty="0" smtClean="0">
                <a:solidFill>
                  <a:schemeClr val="tx1"/>
                </a:solidFill>
              </a:rPr>
              <a:t>1) </a:t>
            </a:r>
            <a:r>
              <a:rPr lang="id-ID" sz="1800" b="1" i="1" dirty="0" smtClean="0">
                <a:solidFill>
                  <a:schemeClr val="tx1"/>
                </a:solidFill>
              </a:rPr>
              <a:t>Tenaga </a:t>
            </a:r>
            <a:r>
              <a:rPr lang="id-ID" sz="1800" b="1" i="1" dirty="0">
                <a:solidFill>
                  <a:schemeClr val="tx1"/>
                </a:solidFill>
              </a:rPr>
              <a:t>Kerja Lapangan</a:t>
            </a:r>
            <a:endParaRPr lang="en-US" sz="1800" b="1" i="1" dirty="0">
              <a:solidFill>
                <a:schemeClr val="tx1"/>
              </a:solidFill>
            </a:endParaRPr>
          </a:p>
          <a:p>
            <a:pPr algn="l"/>
            <a:r>
              <a:rPr lang="id-ID" sz="1800" i="1" dirty="0">
                <a:solidFill>
                  <a:schemeClr val="tx1"/>
                </a:solidFill>
              </a:rPr>
              <a:t>Tenaga kerja lapangan adalah tenaga kerja yang </a:t>
            </a:r>
            <a:r>
              <a:rPr lang="id-ID" sz="1800" b="1" i="1" dirty="0">
                <a:solidFill>
                  <a:srgbClr val="981B02"/>
                </a:solidFill>
              </a:rPr>
              <a:t>tugasnya berada di lapangan</a:t>
            </a:r>
            <a:r>
              <a:rPr lang="id-ID" sz="1800" i="1" dirty="0">
                <a:solidFill>
                  <a:schemeClr val="tx1"/>
                </a:solidFill>
              </a:rPr>
              <a:t>. Biasanya, yang tergolong tenaga kerja lapangan adalah bagian marketing atau pemasangan di lapangan</a:t>
            </a:r>
            <a:r>
              <a:rPr lang="id-ID" sz="1800" i="1" dirty="0" smtClean="0">
                <a:solidFill>
                  <a:schemeClr val="tx1"/>
                </a:solidFill>
              </a:rPr>
              <a:t>.</a:t>
            </a:r>
            <a:endParaRPr lang="en-US" sz="1800" i="1" dirty="0" smtClean="0">
              <a:solidFill>
                <a:schemeClr val="tx1"/>
              </a:solidFill>
            </a:endParaRPr>
          </a:p>
          <a:p>
            <a:pPr algn="l"/>
            <a:endParaRPr lang="en-US" sz="1800" i="1" dirty="0">
              <a:solidFill>
                <a:schemeClr val="tx1"/>
              </a:solidFill>
            </a:endParaRPr>
          </a:p>
          <a:p>
            <a:pPr lvl="0" algn="l"/>
            <a:r>
              <a:rPr lang="en-US" sz="1800" b="1" i="1" dirty="0" smtClean="0">
                <a:solidFill>
                  <a:schemeClr val="tx1"/>
                </a:solidFill>
              </a:rPr>
              <a:t>2) </a:t>
            </a:r>
            <a:r>
              <a:rPr lang="id-ID" sz="1800" b="1" i="1" dirty="0" smtClean="0">
                <a:solidFill>
                  <a:schemeClr val="tx1"/>
                </a:solidFill>
              </a:rPr>
              <a:t>Tenaga </a:t>
            </a:r>
            <a:r>
              <a:rPr lang="id-ID" sz="1800" b="1" i="1" dirty="0">
                <a:solidFill>
                  <a:schemeClr val="tx1"/>
                </a:solidFill>
              </a:rPr>
              <a:t>Kerja Pabrik</a:t>
            </a:r>
            <a:endParaRPr lang="en-US" sz="1800" b="1" i="1" dirty="0">
              <a:solidFill>
                <a:schemeClr val="tx1"/>
              </a:solidFill>
            </a:endParaRPr>
          </a:p>
          <a:p>
            <a:pPr algn="l"/>
            <a:r>
              <a:rPr lang="id-ID" sz="1800" i="1" dirty="0">
                <a:solidFill>
                  <a:schemeClr val="tx1"/>
                </a:solidFill>
              </a:rPr>
              <a:t>Tenaga kerja pabrik adalah mereka yang bekerja </a:t>
            </a:r>
            <a:r>
              <a:rPr lang="id-ID" sz="1800" b="1" i="1" dirty="0">
                <a:solidFill>
                  <a:srgbClr val="981B02"/>
                </a:solidFill>
              </a:rPr>
              <a:t>di sebuah pabrik</a:t>
            </a:r>
            <a:r>
              <a:rPr lang="id-ID" sz="1800" i="1" dirty="0">
                <a:solidFill>
                  <a:schemeClr val="tx1"/>
                </a:solidFill>
              </a:rPr>
              <a:t>. Misalnya saja, seorang buruh pabrik yang ditempatkan di lokasi produksi</a:t>
            </a:r>
            <a:r>
              <a:rPr lang="id-ID" sz="1800" i="1" dirty="0" smtClean="0">
                <a:solidFill>
                  <a:schemeClr val="tx1"/>
                </a:solidFill>
              </a:rPr>
              <a:t>.</a:t>
            </a:r>
            <a:endParaRPr lang="en-US" sz="1800" i="1" dirty="0" smtClean="0">
              <a:solidFill>
                <a:schemeClr val="tx1"/>
              </a:solidFill>
            </a:endParaRPr>
          </a:p>
          <a:p>
            <a:pPr algn="l"/>
            <a:endParaRPr lang="en-US" sz="1800" i="1" dirty="0">
              <a:solidFill>
                <a:schemeClr val="tx1"/>
              </a:solidFill>
            </a:endParaRPr>
          </a:p>
          <a:p>
            <a:pPr lvl="0" algn="l"/>
            <a:r>
              <a:rPr lang="en-US" sz="1800" i="1" dirty="0" smtClean="0">
                <a:solidFill>
                  <a:schemeClr val="tx1"/>
                </a:solidFill>
              </a:rPr>
              <a:t>3</a:t>
            </a:r>
            <a:r>
              <a:rPr lang="en-US" sz="1800" b="1" i="1" dirty="0" smtClean="0">
                <a:solidFill>
                  <a:schemeClr val="tx1"/>
                </a:solidFill>
              </a:rPr>
              <a:t>) </a:t>
            </a:r>
            <a:r>
              <a:rPr lang="id-ID" sz="1800" b="1" i="1" dirty="0" smtClean="0">
                <a:solidFill>
                  <a:schemeClr val="tx1"/>
                </a:solidFill>
              </a:rPr>
              <a:t>Tenaga </a:t>
            </a:r>
            <a:r>
              <a:rPr lang="id-ID" sz="1800" b="1" i="1" dirty="0">
                <a:solidFill>
                  <a:schemeClr val="tx1"/>
                </a:solidFill>
              </a:rPr>
              <a:t>Kerja Kantor</a:t>
            </a:r>
            <a:endParaRPr lang="en-US" sz="1800" b="1" i="1" dirty="0">
              <a:solidFill>
                <a:schemeClr val="tx1"/>
              </a:solidFill>
            </a:endParaRPr>
          </a:p>
          <a:p>
            <a:pPr algn="l"/>
            <a:r>
              <a:rPr lang="id-ID" sz="1800" i="1" dirty="0">
                <a:solidFill>
                  <a:schemeClr val="tx1"/>
                </a:solidFill>
              </a:rPr>
              <a:t>Tenaga kerja kantor adalah mereka yang bekerja dalam </a:t>
            </a:r>
            <a:r>
              <a:rPr lang="id-ID" sz="1800" b="1" i="1" dirty="0">
                <a:solidFill>
                  <a:srgbClr val="981B02"/>
                </a:solidFill>
              </a:rPr>
              <a:t>sebuah kantor atau instansi atau perusahaan.</a:t>
            </a:r>
            <a:r>
              <a:rPr lang="id-ID" sz="1800" i="1" dirty="0">
                <a:solidFill>
                  <a:schemeClr val="tx1"/>
                </a:solidFill>
              </a:rPr>
              <a:t> </a:t>
            </a:r>
            <a:endParaRPr lang="en-US" sz="1800" i="1" dirty="0" smtClean="0">
              <a:solidFill>
                <a:schemeClr val="tx1"/>
              </a:solidFill>
            </a:endParaRPr>
          </a:p>
          <a:p>
            <a:pPr algn="l"/>
            <a:r>
              <a:rPr lang="id-ID" sz="1800" i="1" dirty="0" smtClean="0">
                <a:solidFill>
                  <a:schemeClr val="tx1"/>
                </a:solidFill>
              </a:rPr>
              <a:t>Contoh</a:t>
            </a:r>
            <a:r>
              <a:rPr lang="en-US" sz="1800" i="1" dirty="0" smtClean="0">
                <a:solidFill>
                  <a:schemeClr val="tx1"/>
                </a:solidFill>
              </a:rPr>
              <a:t>: </a:t>
            </a:r>
            <a:r>
              <a:rPr lang="id-ID" sz="1800" i="1" dirty="0" smtClean="0">
                <a:solidFill>
                  <a:schemeClr val="tx1"/>
                </a:solidFill>
              </a:rPr>
              <a:t>tenaga </a:t>
            </a:r>
            <a:r>
              <a:rPr lang="id-ID" sz="1800" i="1" dirty="0">
                <a:solidFill>
                  <a:schemeClr val="tx1"/>
                </a:solidFill>
              </a:rPr>
              <a:t>kerja administrasi, tenaga kerja HRD, tenaga kerja akunting, dan masih banyak lagi.</a:t>
            </a:r>
            <a:endParaRPr lang="en-US" sz="1800" i="1" dirty="0">
              <a:solidFill>
                <a:schemeClr val="tx1"/>
              </a:solidFill>
            </a:endParaRPr>
          </a:p>
        </p:txBody>
      </p:sp>
      <p:pic>
        <p:nvPicPr>
          <p:cNvPr id="4" name="Google Shape;563;p53"/>
          <p:cNvPicPr preferRelativeResize="0"/>
          <p:nvPr/>
        </p:nvPicPr>
        <p:blipFill>
          <a:blip r:embed="rId3">
            <a:alphaModFix/>
            <a:duotone>
              <a:prstClr val="black"/>
              <a:schemeClr val="accent6">
                <a:tint val="45000"/>
                <a:satMod val="400000"/>
              </a:schemeClr>
            </a:duotone>
          </a:blip>
          <a:stretch>
            <a:fillRect/>
          </a:stretch>
        </p:blipFill>
        <p:spPr>
          <a:xfrm>
            <a:off x="76200" y="57150"/>
            <a:ext cx="914400" cy="718313"/>
          </a:xfrm>
          <a:prstGeom prst="rect">
            <a:avLst/>
          </a:prstGeom>
          <a:noFill/>
          <a:ln>
            <a:noFill/>
          </a:ln>
        </p:spPr>
      </p:pic>
      <p:sp>
        <p:nvSpPr>
          <p:cNvPr id="5" name="TextBox 4"/>
          <p:cNvSpPr txBox="1"/>
          <p:nvPr/>
        </p:nvSpPr>
        <p:spPr>
          <a:xfrm>
            <a:off x="304800" y="81975"/>
            <a:ext cx="609599" cy="523220"/>
          </a:xfrm>
          <a:prstGeom prst="rect">
            <a:avLst/>
          </a:prstGeom>
          <a:noFill/>
        </p:spPr>
        <p:txBody>
          <a:bodyPr wrap="square" rtlCol="0">
            <a:spAutoFit/>
          </a:bodyPr>
          <a:lstStyle/>
          <a:p>
            <a:r>
              <a:rPr lang="en-US" sz="2800" dirty="0" smtClean="0">
                <a:latin typeface="Comic Sans MS" pitchFamily="66" charset="0"/>
              </a:rPr>
              <a:t>3.</a:t>
            </a:r>
            <a:endParaRPr lang="en-US" sz="2800" dirty="0">
              <a:latin typeface="Comic Sans MS" pitchFamily="66" charset="0"/>
            </a:endParaRPr>
          </a:p>
        </p:txBody>
      </p:sp>
      <p:sp>
        <p:nvSpPr>
          <p:cNvPr id="6" name="Subtitle 2"/>
          <p:cNvSpPr txBox="1">
            <a:spLocks/>
          </p:cNvSpPr>
          <p:nvPr/>
        </p:nvSpPr>
        <p:spPr>
          <a:xfrm>
            <a:off x="990600" y="133350"/>
            <a:ext cx="5334000" cy="533400"/>
          </a:xfrm>
          <a:prstGeom prst="roundRect">
            <a:avLst/>
          </a:prstGeom>
          <a:blipFill dpi="0" rotWithShape="1">
            <a:blip r:embed="rId4">
              <a:alphaModFix amt="58000"/>
            </a:blip>
            <a:srcRect/>
            <a:stretch>
              <a:fillRect/>
            </a:stretch>
          </a:blipFill>
          <a:ln w="25400" cap="flat" cmpd="sng" algn="ctr">
            <a:noFill/>
            <a:prstDash val="sysDash"/>
          </a:ln>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800" b="1" dirty="0" err="1" smtClean="0">
                <a:solidFill>
                  <a:schemeClr val="tx1"/>
                </a:solidFill>
                <a:latin typeface="Comic Sans MS" pitchFamily="66" charset="0"/>
                <a:cs typeface="Consolas" pitchFamily="49" charset="0"/>
              </a:rPr>
              <a:t>Tenaga</a:t>
            </a:r>
            <a:r>
              <a:rPr lang="en-US" sz="1800" b="1" dirty="0" smtClean="0">
                <a:solidFill>
                  <a:schemeClr val="tx1"/>
                </a:solidFill>
                <a:latin typeface="Comic Sans MS" pitchFamily="66" charset="0"/>
                <a:cs typeface="Consolas" pitchFamily="49" charset="0"/>
              </a:rPr>
              <a:t> </a:t>
            </a:r>
            <a:r>
              <a:rPr lang="en-US" sz="1800" b="1" dirty="0" err="1" smtClean="0">
                <a:solidFill>
                  <a:schemeClr val="tx1"/>
                </a:solidFill>
                <a:latin typeface="Comic Sans MS" pitchFamily="66" charset="0"/>
                <a:cs typeface="Consolas" pitchFamily="49" charset="0"/>
              </a:rPr>
              <a:t>Kerja</a:t>
            </a:r>
            <a:r>
              <a:rPr lang="en-US" sz="1800" b="1" dirty="0" smtClean="0">
                <a:solidFill>
                  <a:schemeClr val="tx1"/>
                </a:solidFill>
                <a:latin typeface="Comic Sans MS" pitchFamily="66" charset="0"/>
                <a:cs typeface="Consolas" pitchFamily="49" charset="0"/>
              </a:rPr>
              <a:t> </a:t>
            </a:r>
            <a:r>
              <a:rPr lang="en-US" sz="1800" b="1" dirty="0" err="1" smtClean="0">
                <a:solidFill>
                  <a:schemeClr val="tx1"/>
                </a:solidFill>
                <a:latin typeface="Comic Sans MS" pitchFamily="66" charset="0"/>
                <a:cs typeface="Consolas" pitchFamily="49" charset="0"/>
              </a:rPr>
              <a:t>Menurut</a:t>
            </a:r>
            <a:r>
              <a:rPr lang="en-US" sz="1800" b="1" dirty="0" smtClean="0">
                <a:solidFill>
                  <a:schemeClr val="tx1"/>
                </a:solidFill>
                <a:latin typeface="Comic Sans MS" pitchFamily="66" charset="0"/>
                <a:cs typeface="Consolas" pitchFamily="49" charset="0"/>
              </a:rPr>
              <a:t> </a:t>
            </a:r>
            <a:r>
              <a:rPr lang="en-US" sz="1800" b="1" dirty="0" err="1" smtClean="0">
                <a:solidFill>
                  <a:schemeClr val="tx1"/>
                </a:solidFill>
                <a:latin typeface="Comic Sans MS" pitchFamily="66" charset="0"/>
                <a:cs typeface="Consolas" pitchFamily="49" charset="0"/>
              </a:rPr>
              <a:t>Jenis</a:t>
            </a:r>
            <a:r>
              <a:rPr lang="en-US" sz="1800" b="1" dirty="0" smtClean="0">
                <a:solidFill>
                  <a:schemeClr val="tx1"/>
                </a:solidFill>
                <a:latin typeface="Comic Sans MS" pitchFamily="66" charset="0"/>
                <a:cs typeface="Consolas" pitchFamily="49" charset="0"/>
              </a:rPr>
              <a:t> </a:t>
            </a:r>
            <a:r>
              <a:rPr lang="en-US" sz="1800" b="1" dirty="0" err="1" smtClean="0">
                <a:solidFill>
                  <a:schemeClr val="tx1"/>
                </a:solidFill>
                <a:latin typeface="Comic Sans MS" pitchFamily="66" charset="0"/>
                <a:cs typeface="Consolas" pitchFamily="49" charset="0"/>
              </a:rPr>
              <a:t>Pekerjaannya</a:t>
            </a:r>
            <a:endParaRPr lang="en-US" sz="1800" b="1" dirty="0">
              <a:solidFill>
                <a:schemeClr val="tx1"/>
              </a:solidFill>
              <a:latin typeface="Comic Sans MS" pitchFamily="66" charset="0"/>
              <a:cs typeface="Consolas" pitchFamily="49" charset="0"/>
            </a:endParaRPr>
          </a:p>
        </p:txBody>
      </p:sp>
      <p:sp>
        <p:nvSpPr>
          <p:cNvPr id="7" name="Rectangle 2"/>
          <p:cNvSpPr>
            <a:spLocks noChangeArrowheads="1"/>
          </p:cNvSpPr>
          <p:nvPr/>
        </p:nvSpPr>
        <p:spPr bwMode="auto">
          <a:xfrm>
            <a:off x="6896100" y="4845122"/>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extLst>
      <p:ext uri="{BB962C8B-B14F-4D97-AF65-F5344CB8AC3E}">
        <p14:creationId xmlns:p14="http://schemas.microsoft.com/office/powerpoint/2010/main" val="21517503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6000" b="-126000"/>
          </a:stretch>
        </a:blipFill>
        <a:effectLst/>
      </p:bgPr>
    </p:bg>
    <p:spTree>
      <p:nvGrpSpPr>
        <p:cNvPr id="1" name=""/>
        <p:cNvGrpSpPr/>
        <p:nvPr/>
      </p:nvGrpSpPr>
      <p:grpSpPr>
        <a:xfrm>
          <a:off x="0" y="0"/>
          <a:ext cx="0" cy="0"/>
          <a:chOff x="0" y="0"/>
          <a:chExt cx="0" cy="0"/>
        </a:xfrm>
      </p:grpSpPr>
      <p:sp>
        <p:nvSpPr>
          <p:cNvPr id="2" name="TextBox 1"/>
          <p:cNvSpPr txBox="1"/>
          <p:nvPr/>
        </p:nvSpPr>
        <p:spPr>
          <a:xfrm>
            <a:off x="304800" y="81975"/>
            <a:ext cx="609599" cy="523220"/>
          </a:xfrm>
          <a:prstGeom prst="rect">
            <a:avLst/>
          </a:prstGeom>
          <a:noFill/>
        </p:spPr>
        <p:txBody>
          <a:bodyPr wrap="square" rtlCol="0">
            <a:spAutoFit/>
          </a:bodyPr>
          <a:lstStyle/>
          <a:p>
            <a:r>
              <a:rPr lang="en-US" sz="2800" dirty="0">
                <a:latin typeface="Comic Sans MS" pitchFamily="66" charset="0"/>
              </a:rPr>
              <a:t>4</a:t>
            </a:r>
            <a:r>
              <a:rPr lang="en-US" sz="2800" dirty="0" smtClean="0">
                <a:latin typeface="Comic Sans MS" pitchFamily="66" charset="0"/>
              </a:rPr>
              <a:t>.</a:t>
            </a:r>
            <a:endParaRPr lang="en-US" sz="2800" dirty="0">
              <a:latin typeface="Comic Sans MS" pitchFamily="66" charset="0"/>
            </a:endParaRPr>
          </a:p>
        </p:txBody>
      </p:sp>
      <p:pic>
        <p:nvPicPr>
          <p:cNvPr id="3" name="Google Shape;563;p53"/>
          <p:cNvPicPr preferRelativeResize="0"/>
          <p:nvPr/>
        </p:nvPicPr>
        <p:blipFill>
          <a:blip r:embed="rId3">
            <a:alphaModFix/>
            <a:duotone>
              <a:prstClr val="black"/>
              <a:schemeClr val="accent6">
                <a:tint val="45000"/>
                <a:satMod val="400000"/>
              </a:schemeClr>
            </a:duotone>
          </a:blip>
          <a:stretch>
            <a:fillRect/>
          </a:stretch>
        </p:blipFill>
        <p:spPr>
          <a:xfrm>
            <a:off x="113413" y="-19050"/>
            <a:ext cx="914400" cy="718313"/>
          </a:xfrm>
          <a:prstGeom prst="rect">
            <a:avLst/>
          </a:prstGeom>
          <a:noFill/>
          <a:ln>
            <a:noFill/>
          </a:ln>
        </p:spPr>
      </p:pic>
      <p:sp>
        <p:nvSpPr>
          <p:cNvPr id="4" name="Subtitle 2"/>
          <p:cNvSpPr txBox="1">
            <a:spLocks/>
          </p:cNvSpPr>
          <p:nvPr/>
        </p:nvSpPr>
        <p:spPr>
          <a:xfrm>
            <a:off x="1038446" y="121857"/>
            <a:ext cx="6581554" cy="533400"/>
          </a:xfrm>
          <a:prstGeom prst="roundRect">
            <a:avLst/>
          </a:prstGeom>
          <a:blipFill dpi="0" rotWithShape="1">
            <a:blip r:embed="rId4">
              <a:alphaModFix amt="58000"/>
            </a:blip>
            <a:srcRect/>
            <a:stretch>
              <a:fillRect/>
            </a:stretch>
          </a:blipFill>
          <a:ln w="25400" cap="flat" cmpd="sng" algn="ctr">
            <a:noFill/>
            <a:prstDash val="sysDash"/>
          </a:ln>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800" b="1" dirty="0" err="1" smtClean="0">
                <a:solidFill>
                  <a:schemeClr val="tx1"/>
                </a:solidFill>
                <a:latin typeface="Comic Sans MS" pitchFamily="66" charset="0"/>
              </a:rPr>
              <a:t>Tenaga</a:t>
            </a:r>
            <a:r>
              <a:rPr lang="en-US" sz="1800" b="1" dirty="0" smtClean="0">
                <a:solidFill>
                  <a:schemeClr val="tx1"/>
                </a:solidFill>
                <a:latin typeface="Comic Sans MS" pitchFamily="66" charset="0"/>
              </a:rPr>
              <a:t> </a:t>
            </a:r>
            <a:r>
              <a:rPr lang="en-US" sz="1800" b="1" dirty="0" err="1" smtClean="0">
                <a:solidFill>
                  <a:schemeClr val="tx1"/>
                </a:solidFill>
                <a:latin typeface="Comic Sans MS" pitchFamily="66" charset="0"/>
              </a:rPr>
              <a:t>Kerja</a:t>
            </a:r>
            <a:r>
              <a:rPr lang="en-US" sz="1800" b="1" dirty="0" smtClean="0">
                <a:solidFill>
                  <a:schemeClr val="tx1"/>
                </a:solidFill>
                <a:latin typeface="Comic Sans MS" pitchFamily="66" charset="0"/>
              </a:rPr>
              <a:t> </a:t>
            </a:r>
            <a:r>
              <a:rPr lang="en-US" sz="1800" b="1" dirty="0" err="1" smtClean="0">
                <a:solidFill>
                  <a:schemeClr val="tx1"/>
                </a:solidFill>
                <a:latin typeface="Comic Sans MS" pitchFamily="66" charset="0"/>
              </a:rPr>
              <a:t>Menurut</a:t>
            </a:r>
            <a:r>
              <a:rPr lang="en-US" sz="1800" b="1" dirty="0" smtClean="0">
                <a:solidFill>
                  <a:schemeClr val="tx1"/>
                </a:solidFill>
                <a:latin typeface="Comic Sans MS" pitchFamily="66" charset="0"/>
              </a:rPr>
              <a:t> </a:t>
            </a:r>
            <a:r>
              <a:rPr lang="en-US" sz="1800" b="1" dirty="0" err="1" smtClean="0">
                <a:solidFill>
                  <a:schemeClr val="tx1"/>
                </a:solidFill>
                <a:latin typeface="Comic Sans MS" pitchFamily="66" charset="0"/>
              </a:rPr>
              <a:t>Hubungannya</a:t>
            </a:r>
            <a:r>
              <a:rPr lang="en-US" sz="1800" b="1" dirty="0" smtClean="0">
                <a:solidFill>
                  <a:schemeClr val="tx1"/>
                </a:solidFill>
                <a:latin typeface="Comic Sans MS" pitchFamily="66" charset="0"/>
              </a:rPr>
              <a:t> </a:t>
            </a:r>
            <a:r>
              <a:rPr lang="en-US" sz="1800" b="1" dirty="0" err="1" smtClean="0">
                <a:solidFill>
                  <a:schemeClr val="tx1"/>
                </a:solidFill>
                <a:latin typeface="Comic Sans MS" pitchFamily="66" charset="0"/>
              </a:rPr>
              <a:t>Dengan</a:t>
            </a:r>
            <a:r>
              <a:rPr lang="en-US" sz="1800" b="1" dirty="0" smtClean="0">
                <a:solidFill>
                  <a:schemeClr val="tx1"/>
                </a:solidFill>
                <a:latin typeface="Comic Sans MS" pitchFamily="66" charset="0"/>
              </a:rPr>
              <a:t> </a:t>
            </a:r>
            <a:r>
              <a:rPr lang="en-US" sz="1800" b="1" dirty="0" err="1" smtClean="0">
                <a:solidFill>
                  <a:schemeClr val="tx1"/>
                </a:solidFill>
                <a:latin typeface="Comic Sans MS" pitchFamily="66" charset="0"/>
              </a:rPr>
              <a:t>Produk</a:t>
            </a:r>
            <a:endParaRPr lang="en-US" sz="1800" b="1" dirty="0">
              <a:solidFill>
                <a:schemeClr val="tx1"/>
              </a:solidFill>
              <a:latin typeface="Comic Sans MS" pitchFamily="66" charset="0"/>
            </a:endParaRPr>
          </a:p>
        </p:txBody>
      </p:sp>
      <p:sp>
        <p:nvSpPr>
          <p:cNvPr id="5" name="TextBox 4"/>
          <p:cNvSpPr txBox="1"/>
          <p:nvPr/>
        </p:nvSpPr>
        <p:spPr>
          <a:xfrm>
            <a:off x="152400" y="819150"/>
            <a:ext cx="8763000" cy="2031325"/>
          </a:xfrm>
          <a:prstGeom prst="rect">
            <a:avLst/>
          </a:prstGeom>
          <a:noFill/>
        </p:spPr>
        <p:txBody>
          <a:bodyPr wrap="square" rtlCol="0">
            <a:spAutoFit/>
          </a:bodyPr>
          <a:lstStyle/>
          <a:p>
            <a:pPr lvl="0"/>
            <a:r>
              <a:rPr lang="en-US" b="1" i="1" dirty="0" smtClean="0"/>
              <a:t>1) </a:t>
            </a:r>
            <a:r>
              <a:rPr lang="id-ID" b="1" i="1" dirty="0" smtClean="0"/>
              <a:t>Tenaga </a:t>
            </a:r>
            <a:r>
              <a:rPr lang="id-ID" b="1" i="1" dirty="0"/>
              <a:t>Kerja Langsung</a:t>
            </a:r>
            <a:endParaRPr lang="en-US" b="1" i="1" dirty="0"/>
          </a:p>
          <a:p>
            <a:r>
              <a:rPr lang="id-ID" i="1" dirty="0"/>
              <a:t>Tenaga kerja langsung merupakan tenaga kerja </a:t>
            </a:r>
            <a:r>
              <a:rPr lang="id-ID" b="1" i="1" dirty="0">
                <a:solidFill>
                  <a:srgbClr val="981B02"/>
                </a:solidFill>
              </a:rPr>
              <a:t>yang terjun langsung menangani suatu produk atau barang</a:t>
            </a:r>
            <a:r>
              <a:rPr lang="id-ID" i="1" dirty="0"/>
              <a:t>. Tenaga kerja jenis ini biasanya berada di area produksi barang</a:t>
            </a:r>
            <a:r>
              <a:rPr lang="id-ID" i="1" dirty="0" smtClean="0"/>
              <a:t>.</a:t>
            </a:r>
            <a:endParaRPr lang="en-US" i="1" dirty="0" smtClean="0"/>
          </a:p>
          <a:p>
            <a:endParaRPr lang="en-US" i="1" dirty="0"/>
          </a:p>
          <a:p>
            <a:pPr lvl="0"/>
            <a:r>
              <a:rPr lang="en-US" b="1" i="1" dirty="0" smtClean="0"/>
              <a:t>2) </a:t>
            </a:r>
            <a:r>
              <a:rPr lang="id-ID" b="1" i="1" dirty="0" smtClean="0"/>
              <a:t>Tenaga </a:t>
            </a:r>
            <a:r>
              <a:rPr lang="id-ID" b="1" i="1" dirty="0"/>
              <a:t>Kerja tidak Langsung</a:t>
            </a:r>
            <a:endParaRPr lang="en-US" b="1" i="1" dirty="0"/>
          </a:p>
          <a:p>
            <a:r>
              <a:rPr lang="en-US" i="1" dirty="0"/>
              <a:t>T</a:t>
            </a:r>
            <a:r>
              <a:rPr lang="id-ID" i="1" dirty="0" smtClean="0"/>
              <a:t>enaga </a:t>
            </a:r>
            <a:r>
              <a:rPr lang="id-ID" i="1" dirty="0"/>
              <a:t>kerja tidak langsung adalah mereka yang </a:t>
            </a:r>
            <a:r>
              <a:rPr lang="id-ID" b="1" i="1" dirty="0">
                <a:solidFill>
                  <a:srgbClr val="981B02"/>
                </a:solidFill>
              </a:rPr>
              <a:t>tetap berhubungan </a:t>
            </a:r>
            <a:r>
              <a:rPr lang="id-ID" i="1" dirty="0"/>
              <a:t>dengan produk atau barang, akan </a:t>
            </a:r>
            <a:r>
              <a:rPr lang="id-ID" b="1" i="1" dirty="0">
                <a:solidFill>
                  <a:srgbClr val="981B02"/>
                </a:solidFill>
              </a:rPr>
              <a:t>tetapi tidak terjun langsung</a:t>
            </a:r>
            <a:r>
              <a:rPr lang="id-ID" i="1" dirty="0"/>
              <a:t> untuk menangani produk atau barang tersebut.</a:t>
            </a:r>
            <a:endParaRPr lang="en-US" i="1" dirty="0"/>
          </a:p>
        </p:txBody>
      </p:sp>
      <p:pic>
        <p:nvPicPr>
          <p:cNvPr id="6" name="Google Shape;563;p53"/>
          <p:cNvPicPr preferRelativeResize="0"/>
          <p:nvPr/>
        </p:nvPicPr>
        <p:blipFill>
          <a:blip r:embed="rId3">
            <a:alphaModFix/>
            <a:duotone>
              <a:prstClr val="black"/>
              <a:schemeClr val="accent6">
                <a:tint val="45000"/>
                <a:satMod val="400000"/>
              </a:schemeClr>
            </a:duotone>
          </a:blip>
          <a:stretch>
            <a:fillRect/>
          </a:stretch>
        </p:blipFill>
        <p:spPr>
          <a:xfrm>
            <a:off x="47845" y="2876550"/>
            <a:ext cx="914400" cy="718313"/>
          </a:xfrm>
          <a:prstGeom prst="rect">
            <a:avLst/>
          </a:prstGeom>
          <a:noFill/>
          <a:ln>
            <a:noFill/>
          </a:ln>
        </p:spPr>
      </p:pic>
      <p:sp>
        <p:nvSpPr>
          <p:cNvPr id="7" name="TextBox 6"/>
          <p:cNvSpPr txBox="1"/>
          <p:nvPr/>
        </p:nvSpPr>
        <p:spPr>
          <a:xfrm>
            <a:off x="228600" y="2952750"/>
            <a:ext cx="609599" cy="523220"/>
          </a:xfrm>
          <a:prstGeom prst="rect">
            <a:avLst/>
          </a:prstGeom>
          <a:noFill/>
        </p:spPr>
        <p:txBody>
          <a:bodyPr wrap="square" rtlCol="0">
            <a:spAutoFit/>
          </a:bodyPr>
          <a:lstStyle/>
          <a:p>
            <a:r>
              <a:rPr lang="en-US" sz="2800" dirty="0" smtClean="0">
                <a:latin typeface="Comic Sans MS" pitchFamily="66" charset="0"/>
              </a:rPr>
              <a:t>5.</a:t>
            </a:r>
            <a:endParaRPr lang="en-US" sz="2800" dirty="0">
              <a:latin typeface="Comic Sans MS" pitchFamily="66" charset="0"/>
            </a:endParaRPr>
          </a:p>
        </p:txBody>
      </p:sp>
      <p:sp>
        <p:nvSpPr>
          <p:cNvPr id="8" name="Subtitle 2"/>
          <p:cNvSpPr txBox="1">
            <a:spLocks/>
          </p:cNvSpPr>
          <p:nvPr/>
        </p:nvSpPr>
        <p:spPr>
          <a:xfrm>
            <a:off x="1104900" y="3016894"/>
            <a:ext cx="6362700" cy="533400"/>
          </a:xfrm>
          <a:prstGeom prst="roundRect">
            <a:avLst/>
          </a:prstGeom>
          <a:blipFill dpi="0" rotWithShape="1">
            <a:blip r:embed="rId4">
              <a:alphaModFix amt="58000"/>
            </a:blip>
            <a:srcRect/>
            <a:stretch>
              <a:fillRect/>
            </a:stretch>
          </a:blipFill>
          <a:ln w="25400" cap="flat" cmpd="sng" algn="ctr">
            <a:noFill/>
            <a:prstDash val="sysDash"/>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800" b="1" dirty="0" err="1" smtClean="0">
                <a:solidFill>
                  <a:schemeClr val="tx1"/>
                </a:solidFill>
                <a:latin typeface="Comic Sans MS" pitchFamily="66" charset="0"/>
              </a:rPr>
              <a:t>Tenaga</a:t>
            </a:r>
            <a:r>
              <a:rPr lang="en-US" sz="1800" b="1" dirty="0" smtClean="0">
                <a:solidFill>
                  <a:schemeClr val="tx1"/>
                </a:solidFill>
                <a:latin typeface="Comic Sans MS" pitchFamily="66" charset="0"/>
              </a:rPr>
              <a:t> </a:t>
            </a:r>
            <a:r>
              <a:rPr lang="en-US" sz="1800" b="1" dirty="0" err="1" smtClean="0">
                <a:solidFill>
                  <a:schemeClr val="tx1"/>
                </a:solidFill>
                <a:latin typeface="Comic Sans MS" pitchFamily="66" charset="0"/>
              </a:rPr>
              <a:t>Kerja</a:t>
            </a:r>
            <a:r>
              <a:rPr lang="en-US" sz="1800" b="1" dirty="0" smtClean="0">
                <a:solidFill>
                  <a:schemeClr val="tx1"/>
                </a:solidFill>
                <a:latin typeface="Comic Sans MS" pitchFamily="66" charset="0"/>
              </a:rPr>
              <a:t> </a:t>
            </a:r>
            <a:r>
              <a:rPr lang="en-US" sz="1800" b="1" dirty="0" err="1" smtClean="0">
                <a:solidFill>
                  <a:schemeClr val="tx1"/>
                </a:solidFill>
                <a:latin typeface="Comic Sans MS" pitchFamily="66" charset="0"/>
              </a:rPr>
              <a:t>Menurut</a:t>
            </a:r>
            <a:r>
              <a:rPr lang="en-US" sz="1800" b="1" dirty="0" smtClean="0">
                <a:solidFill>
                  <a:schemeClr val="tx1"/>
                </a:solidFill>
                <a:latin typeface="Comic Sans MS" pitchFamily="66" charset="0"/>
              </a:rPr>
              <a:t> </a:t>
            </a:r>
            <a:r>
              <a:rPr lang="en-US" sz="1800" b="1" dirty="0" err="1" smtClean="0">
                <a:solidFill>
                  <a:schemeClr val="tx1"/>
                </a:solidFill>
                <a:latin typeface="Comic Sans MS" pitchFamily="66" charset="0"/>
              </a:rPr>
              <a:t>Fungsi</a:t>
            </a:r>
            <a:r>
              <a:rPr lang="en-US" sz="1800" b="1" dirty="0" smtClean="0">
                <a:solidFill>
                  <a:schemeClr val="tx1"/>
                </a:solidFill>
                <a:latin typeface="Comic Sans MS" pitchFamily="66" charset="0"/>
              </a:rPr>
              <a:t> </a:t>
            </a:r>
            <a:r>
              <a:rPr lang="en-US" sz="1800" b="1" dirty="0" err="1" smtClean="0">
                <a:solidFill>
                  <a:schemeClr val="tx1"/>
                </a:solidFill>
                <a:latin typeface="Comic Sans MS" pitchFamily="66" charset="0"/>
              </a:rPr>
              <a:t>Pokok</a:t>
            </a:r>
            <a:r>
              <a:rPr lang="en-US" sz="1800" b="1" dirty="0" smtClean="0">
                <a:solidFill>
                  <a:schemeClr val="tx1"/>
                </a:solidFill>
                <a:latin typeface="Comic Sans MS" pitchFamily="66" charset="0"/>
              </a:rPr>
              <a:t> </a:t>
            </a:r>
            <a:r>
              <a:rPr lang="en-US" sz="1800" b="1" dirty="0" err="1" smtClean="0">
                <a:solidFill>
                  <a:schemeClr val="tx1"/>
                </a:solidFill>
                <a:latin typeface="Comic Sans MS" pitchFamily="66" charset="0"/>
              </a:rPr>
              <a:t>Dalam</a:t>
            </a:r>
            <a:r>
              <a:rPr lang="en-US" sz="1800" b="1" dirty="0" smtClean="0">
                <a:solidFill>
                  <a:schemeClr val="tx1"/>
                </a:solidFill>
                <a:latin typeface="Comic Sans MS" pitchFamily="66" charset="0"/>
              </a:rPr>
              <a:t> Perusahaan</a:t>
            </a:r>
            <a:endParaRPr lang="en-US" sz="1800" b="1" dirty="0">
              <a:solidFill>
                <a:schemeClr val="tx1"/>
              </a:solidFill>
              <a:latin typeface="Comic Sans MS" pitchFamily="66" charset="0"/>
            </a:endParaRPr>
          </a:p>
        </p:txBody>
      </p:sp>
      <p:sp>
        <p:nvSpPr>
          <p:cNvPr id="9" name="TextBox 8"/>
          <p:cNvSpPr txBox="1"/>
          <p:nvPr/>
        </p:nvSpPr>
        <p:spPr>
          <a:xfrm>
            <a:off x="228601" y="3562350"/>
            <a:ext cx="8229600" cy="1754326"/>
          </a:xfrm>
          <a:prstGeom prst="rect">
            <a:avLst/>
          </a:prstGeom>
          <a:noFill/>
        </p:spPr>
        <p:txBody>
          <a:bodyPr wrap="square" rtlCol="0">
            <a:spAutoFit/>
          </a:bodyPr>
          <a:lstStyle/>
          <a:p>
            <a:pPr lvl="0"/>
            <a:r>
              <a:rPr lang="en-US" b="1" i="1" dirty="0" smtClean="0"/>
              <a:t>1) </a:t>
            </a:r>
            <a:r>
              <a:rPr lang="id-ID" b="1" i="1" dirty="0" smtClean="0"/>
              <a:t>Tenaga </a:t>
            </a:r>
            <a:r>
              <a:rPr lang="id-ID" b="1" i="1" dirty="0"/>
              <a:t>Kerja Bagian Produksi</a:t>
            </a:r>
            <a:endParaRPr lang="en-US" b="1" i="1" dirty="0"/>
          </a:p>
          <a:p>
            <a:r>
              <a:rPr lang="id-ID" i="1" dirty="0"/>
              <a:t>Tenaga kerja bagian produksi adalah mereka </a:t>
            </a:r>
            <a:r>
              <a:rPr lang="id-ID" b="1" i="1" dirty="0">
                <a:solidFill>
                  <a:srgbClr val="981B02"/>
                </a:solidFill>
              </a:rPr>
              <a:t>yang kegiatan utamanya membuat barang-barang produksi yang akan dipasarkan</a:t>
            </a:r>
            <a:r>
              <a:rPr lang="id-ID" i="1" dirty="0"/>
              <a:t>. Contohnya, buruh pabrik baik buruh harian, lepas, atau buruh kontrak yang bekerja di bagian pembuatan barang-barang produksi.</a:t>
            </a:r>
            <a:endParaRPr lang="en-US" i="1" dirty="0"/>
          </a:p>
          <a:p>
            <a:endParaRPr lang="en-US" dirty="0"/>
          </a:p>
        </p:txBody>
      </p:sp>
      <p:sp>
        <p:nvSpPr>
          <p:cNvPr id="10" name="Rectangle 2"/>
          <p:cNvSpPr>
            <a:spLocks noChangeArrowheads="1"/>
          </p:cNvSpPr>
          <p:nvPr/>
        </p:nvSpPr>
        <p:spPr bwMode="auto">
          <a:xfrm>
            <a:off x="6896100" y="4845122"/>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extLst>
      <p:ext uri="{BB962C8B-B14F-4D97-AF65-F5344CB8AC3E}">
        <p14:creationId xmlns:p14="http://schemas.microsoft.com/office/powerpoint/2010/main" val="29953248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6000" b="-126000"/>
          </a:stretch>
        </a:blipFill>
        <a:effectLst/>
      </p:bgPr>
    </p:bg>
    <p:spTree>
      <p:nvGrpSpPr>
        <p:cNvPr id="1" name=""/>
        <p:cNvGrpSpPr/>
        <p:nvPr/>
      </p:nvGrpSpPr>
      <p:grpSpPr>
        <a:xfrm>
          <a:off x="0" y="0"/>
          <a:ext cx="0" cy="0"/>
          <a:chOff x="0" y="0"/>
          <a:chExt cx="0" cy="0"/>
        </a:xfrm>
      </p:grpSpPr>
      <p:pic>
        <p:nvPicPr>
          <p:cNvPr id="2" name="Google Shape;563;p53"/>
          <p:cNvPicPr preferRelativeResize="0"/>
          <p:nvPr/>
        </p:nvPicPr>
        <p:blipFill>
          <a:blip r:embed="rId3">
            <a:alphaModFix/>
            <a:duotone>
              <a:prstClr val="black"/>
              <a:schemeClr val="accent6">
                <a:tint val="45000"/>
                <a:satMod val="400000"/>
              </a:schemeClr>
            </a:duotone>
          </a:blip>
          <a:stretch>
            <a:fillRect/>
          </a:stretch>
        </p:blipFill>
        <p:spPr>
          <a:xfrm>
            <a:off x="47845" y="24637"/>
            <a:ext cx="914400" cy="718313"/>
          </a:xfrm>
          <a:prstGeom prst="rect">
            <a:avLst/>
          </a:prstGeom>
          <a:noFill/>
          <a:ln>
            <a:noFill/>
          </a:ln>
        </p:spPr>
      </p:pic>
      <p:sp>
        <p:nvSpPr>
          <p:cNvPr id="3" name="TextBox 2"/>
          <p:cNvSpPr txBox="1"/>
          <p:nvPr/>
        </p:nvSpPr>
        <p:spPr>
          <a:xfrm>
            <a:off x="200245" y="91405"/>
            <a:ext cx="609599" cy="523220"/>
          </a:xfrm>
          <a:prstGeom prst="rect">
            <a:avLst/>
          </a:prstGeom>
          <a:noFill/>
        </p:spPr>
        <p:txBody>
          <a:bodyPr wrap="square" rtlCol="0">
            <a:spAutoFit/>
          </a:bodyPr>
          <a:lstStyle/>
          <a:p>
            <a:r>
              <a:rPr lang="en-US" sz="2800" dirty="0" smtClean="0">
                <a:latin typeface="Comic Sans MS" pitchFamily="66" charset="0"/>
              </a:rPr>
              <a:t>5.</a:t>
            </a:r>
            <a:endParaRPr lang="en-US" sz="2800" dirty="0">
              <a:latin typeface="Comic Sans MS" pitchFamily="66" charset="0"/>
            </a:endParaRPr>
          </a:p>
        </p:txBody>
      </p:sp>
      <p:sp>
        <p:nvSpPr>
          <p:cNvPr id="4" name="Subtitle 2"/>
          <p:cNvSpPr txBox="1">
            <a:spLocks/>
          </p:cNvSpPr>
          <p:nvPr/>
        </p:nvSpPr>
        <p:spPr>
          <a:xfrm>
            <a:off x="1028700" y="163033"/>
            <a:ext cx="7200900" cy="533400"/>
          </a:xfrm>
          <a:prstGeom prst="roundRect">
            <a:avLst/>
          </a:prstGeom>
          <a:blipFill dpi="0" rotWithShape="1">
            <a:blip r:embed="rId4">
              <a:alphaModFix amt="58000"/>
            </a:blip>
            <a:srcRect/>
            <a:stretch>
              <a:fillRect/>
            </a:stretch>
          </a:blipFill>
          <a:ln w="25400" cap="flat" cmpd="sng" algn="ctr">
            <a:noFill/>
            <a:prstDash val="sysDash"/>
          </a:ln>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800" b="1" dirty="0" err="1" smtClean="0">
                <a:solidFill>
                  <a:schemeClr val="tx1"/>
                </a:solidFill>
                <a:latin typeface="Comic Sans MS" pitchFamily="66" charset="0"/>
              </a:rPr>
              <a:t>Tenaga</a:t>
            </a:r>
            <a:r>
              <a:rPr lang="en-US" sz="1800" b="1" dirty="0" smtClean="0">
                <a:solidFill>
                  <a:schemeClr val="tx1"/>
                </a:solidFill>
                <a:latin typeface="Comic Sans MS" pitchFamily="66" charset="0"/>
              </a:rPr>
              <a:t> </a:t>
            </a:r>
            <a:r>
              <a:rPr lang="en-US" sz="1800" b="1" dirty="0" err="1" smtClean="0">
                <a:solidFill>
                  <a:schemeClr val="tx1"/>
                </a:solidFill>
                <a:latin typeface="Comic Sans MS" pitchFamily="66" charset="0"/>
              </a:rPr>
              <a:t>Kerja</a:t>
            </a:r>
            <a:r>
              <a:rPr lang="en-US" sz="1800" b="1" dirty="0" smtClean="0">
                <a:solidFill>
                  <a:schemeClr val="tx1"/>
                </a:solidFill>
                <a:latin typeface="Comic Sans MS" pitchFamily="66" charset="0"/>
              </a:rPr>
              <a:t> </a:t>
            </a:r>
            <a:r>
              <a:rPr lang="en-US" sz="1800" b="1" dirty="0" err="1" smtClean="0">
                <a:solidFill>
                  <a:schemeClr val="tx1"/>
                </a:solidFill>
                <a:latin typeface="Comic Sans MS" pitchFamily="66" charset="0"/>
              </a:rPr>
              <a:t>Menurut</a:t>
            </a:r>
            <a:r>
              <a:rPr lang="en-US" sz="1800" b="1" dirty="0" smtClean="0">
                <a:solidFill>
                  <a:schemeClr val="tx1"/>
                </a:solidFill>
                <a:latin typeface="Comic Sans MS" pitchFamily="66" charset="0"/>
              </a:rPr>
              <a:t> </a:t>
            </a:r>
            <a:r>
              <a:rPr lang="en-US" sz="1800" b="1" dirty="0" err="1" smtClean="0">
                <a:solidFill>
                  <a:schemeClr val="tx1"/>
                </a:solidFill>
                <a:latin typeface="Comic Sans MS" pitchFamily="66" charset="0"/>
              </a:rPr>
              <a:t>Fungsi</a:t>
            </a:r>
            <a:r>
              <a:rPr lang="en-US" sz="1800" b="1" dirty="0" smtClean="0">
                <a:solidFill>
                  <a:schemeClr val="tx1"/>
                </a:solidFill>
                <a:latin typeface="Comic Sans MS" pitchFamily="66" charset="0"/>
              </a:rPr>
              <a:t> </a:t>
            </a:r>
            <a:r>
              <a:rPr lang="en-US" sz="1800" b="1" dirty="0" err="1" smtClean="0">
                <a:solidFill>
                  <a:schemeClr val="tx1"/>
                </a:solidFill>
                <a:latin typeface="Comic Sans MS" pitchFamily="66" charset="0"/>
              </a:rPr>
              <a:t>Pokok</a:t>
            </a:r>
            <a:r>
              <a:rPr lang="en-US" sz="1800" b="1" dirty="0" smtClean="0">
                <a:solidFill>
                  <a:schemeClr val="tx1"/>
                </a:solidFill>
                <a:latin typeface="Comic Sans MS" pitchFamily="66" charset="0"/>
              </a:rPr>
              <a:t> </a:t>
            </a:r>
            <a:r>
              <a:rPr lang="en-US" sz="1800" b="1" dirty="0" err="1" smtClean="0">
                <a:solidFill>
                  <a:schemeClr val="tx1"/>
                </a:solidFill>
                <a:latin typeface="Comic Sans MS" pitchFamily="66" charset="0"/>
              </a:rPr>
              <a:t>Dalam</a:t>
            </a:r>
            <a:r>
              <a:rPr lang="en-US" sz="1800" b="1" dirty="0" smtClean="0">
                <a:solidFill>
                  <a:schemeClr val="tx1"/>
                </a:solidFill>
                <a:latin typeface="Comic Sans MS" pitchFamily="66" charset="0"/>
              </a:rPr>
              <a:t> Perusahaan</a:t>
            </a:r>
            <a:endParaRPr lang="en-US" sz="1800" b="1" dirty="0">
              <a:solidFill>
                <a:schemeClr val="tx1"/>
              </a:solidFill>
              <a:latin typeface="Comic Sans MS" pitchFamily="66" charset="0"/>
            </a:endParaRPr>
          </a:p>
        </p:txBody>
      </p:sp>
      <p:sp>
        <p:nvSpPr>
          <p:cNvPr id="5" name="TextBox 4"/>
          <p:cNvSpPr txBox="1"/>
          <p:nvPr/>
        </p:nvSpPr>
        <p:spPr>
          <a:xfrm>
            <a:off x="228600" y="742950"/>
            <a:ext cx="8686800" cy="3970318"/>
          </a:xfrm>
          <a:prstGeom prst="rect">
            <a:avLst/>
          </a:prstGeom>
          <a:noFill/>
        </p:spPr>
        <p:txBody>
          <a:bodyPr wrap="square" rtlCol="0">
            <a:spAutoFit/>
          </a:bodyPr>
          <a:lstStyle/>
          <a:p>
            <a:pPr lvl="0"/>
            <a:r>
              <a:rPr lang="en-US" b="1" i="1" dirty="0"/>
              <a:t>2</a:t>
            </a:r>
            <a:r>
              <a:rPr lang="en-US" b="1" i="1" dirty="0" smtClean="0"/>
              <a:t>) </a:t>
            </a:r>
            <a:r>
              <a:rPr lang="id-ID" b="1" i="1" dirty="0" smtClean="0"/>
              <a:t>Tenaga </a:t>
            </a:r>
            <a:r>
              <a:rPr lang="id-ID" b="1" i="1" dirty="0"/>
              <a:t>Kerja Bagian Pemasaran</a:t>
            </a:r>
            <a:endParaRPr lang="en-US" b="1" i="1" dirty="0"/>
          </a:p>
          <a:p>
            <a:r>
              <a:rPr lang="en-US" i="1" dirty="0" err="1" smtClean="0"/>
              <a:t>Tenaga</a:t>
            </a:r>
            <a:r>
              <a:rPr lang="en-US" i="1" dirty="0" smtClean="0"/>
              <a:t> </a:t>
            </a:r>
            <a:r>
              <a:rPr lang="en-US" i="1" dirty="0" err="1"/>
              <a:t>k</a:t>
            </a:r>
            <a:r>
              <a:rPr lang="en-US" i="1" dirty="0" err="1" smtClean="0"/>
              <a:t>erja</a:t>
            </a:r>
            <a:r>
              <a:rPr lang="en-US" i="1" dirty="0" smtClean="0"/>
              <a:t> </a:t>
            </a:r>
            <a:r>
              <a:rPr lang="en-US" i="1" dirty="0" err="1" smtClean="0"/>
              <a:t>bagian</a:t>
            </a:r>
            <a:r>
              <a:rPr lang="en-US" i="1" dirty="0" smtClean="0"/>
              <a:t> </a:t>
            </a:r>
            <a:r>
              <a:rPr lang="en-US" i="1" dirty="0" err="1" smtClean="0"/>
              <a:t>pemasaran</a:t>
            </a:r>
            <a:r>
              <a:rPr lang="en-US" i="1" dirty="0" smtClean="0"/>
              <a:t> </a:t>
            </a:r>
            <a:r>
              <a:rPr lang="en-US" i="1" dirty="0" err="1" smtClean="0"/>
              <a:t>adalah</a:t>
            </a:r>
            <a:r>
              <a:rPr lang="en-US" i="1" dirty="0" smtClean="0"/>
              <a:t> </a:t>
            </a:r>
            <a:r>
              <a:rPr lang="en-US" i="1" dirty="0"/>
              <a:t>m</a:t>
            </a:r>
            <a:r>
              <a:rPr lang="id-ID" i="1" dirty="0" smtClean="0"/>
              <a:t>ereka </a:t>
            </a:r>
            <a:r>
              <a:rPr lang="id-ID" i="1" dirty="0"/>
              <a:t>bekerja </a:t>
            </a:r>
            <a:r>
              <a:rPr lang="id-ID" b="1" i="1" dirty="0">
                <a:solidFill>
                  <a:srgbClr val="981B02"/>
                </a:solidFill>
              </a:rPr>
              <a:t>di bagian pemasaran untuk memasarkan produk</a:t>
            </a:r>
            <a:r>
              <a:rPr lang="id-ID" i="1" dirty="0"/>
              <a:t> atau barang-barang </a:t>
            </a:r>
            <a:r>
              <a:rPr lang="id-ID" b="1" i="1" dirty="0">
                <a:solidFill>
                  <a:srgbClr val="981B02"/>
                </a:solidFill>
              </a:rPr>
              <a:t>yang telah selesai diproduksi</a:t>
            </a:r>
            <a:r>
              <a:rPr lang="id-ID" i="1" dirty="0"/>
              <a:t>. Tenaga kerja bagian pemasaran </a:t>
            </a:r>
            <a:r>
              <a:rPr lang="id-ID" b="1" i="1" dirty="0">
                <a:solidFill>
                  <a:srgbClr val="981B02"/>
                </a:solidFill>
              </a:rPr>
              <a:t>bertanggung jawab atas pemasaran produk</a:t>
            </a:r>
            <a:r>
              <a:rPr lang="id-ID" i="1" dirty="0"/>
              <a:t> atau barang jadi dan </a:t>
            </a:r>
            <a:r>
              <a:rPr lang="id-ID" i="1" dirty="0" smtClean="0"/>
              <a:t>telah selesai diproduksi </a:t>
            </a:r>
            <a:r>
              <a:rPr lang="id-ID" i="1" dirty="0"/>
              <a:t>dalam sebuah perusahaan.</a:t>
            </a:r>
            <a:endParaRPr lang="en-US" i="1" dirty="0"/>
          </a:p>
          <a:p>
            <a:r>
              <a:rPr lang="id-ID" i="1" dirty="0"/>
              <a:t>Yang termasuk tenaga kerja jenis ini adalah tenaga kerja marketing dalam sebuah perusahaan</a:t>
            </a:r>
            <a:r>
              <a:rPr lang="id-ID" i="1" dirty="0" smtClean="0"/>
              <a:t>.</a:t>
            </a:r>
            <a:endParaRPr lang="en-US" i="1" dirty="0" smtClean="0"/>
          </a:p>
          <a:p>
            <a:endParaRPr lang="en-US" i="1" dirty="0"/>
          </a:p>
          <a:p>
            <a:pPr lvl="0"/>
            <a:r>
              <a:rPr lang="en-US" b="1" i="1" dirty="0" smtClean="0"/>
              <a:t>3) </a:t>
            </a:r>
            <a:r>
              <a:rPr lang="id-ID" b="1" i="1" dirty="0" smtClean="0"/>
              <a:t>Tenaga </a:t>
            </a:r>
            <a:r>
              <a:rPr lang="id-ID" b="1" i="1" dirty="0"/>
              <a:t>Kerja Bagian Umum dan Administrasi</a:t>
            </a:r>
            <a:endParaRPr lang="en-US" b="1" i="1" dirty="0"/>
          </a:p>
          <a:p>
            <a:r>
              <a:rPr lang="id-ID" i="1" dirty="0"/>
              <a:t>Tenaga kerja bagian umum dan administrasi adalah tenaga kerja yang bertugas </a:t>
            </a:r>
            <a:r>
              <a:rPr lang="id-ID" b="1" i="1" dirty="0">
                <a:solidFill>
                  <a:srgbClr val="981B02"/>
                </a:solidFill>
              </a:rPr>
              <a:t>mengurus segala hal yang berhubungan dengan surat-menyurat, dan hal-hal lain yang penting dan tidak ada kaitanya dengan pemasaran dan produksi barang.</a:t>
            </a:r>
            <a:endParaRPr lang="en-US" b="1" i="1" dirty="0">
              <a:solidFill>
                <a:srgbClr val="981B02"/>
              </a:solidFill>
            </a:endParaRPr>
          </a:p>
          <a:p>
            <a:r>
              <a:rPr lang="id-ID" i="1" dirty="0"/>
              <a:t>Contoh </a:t>
            </a:r>
            <a:r>
              <a:rPr lang="en-US" i="1" dirty="0" smtClean="0"/>
              <a:t>: </a:t>
            </a:r>
            <a:r>
              <a:rPr lang="id-ID" i="1" dirty="0" smtClean="0"/>
              <a:t>HRD</a:t>
            </a:r>
            <a:r>
              <a:rPr lang="id-ID" i="1" dirty="0"/>
              <a:t>, </a:t>
            </a:r>
            <a:r>
              <a:rPr lang="id-ID" i="1" dirty="0" smtClean="0"/>
              <a:t>a</a:t>
            </a:r>
            <a:r>
              <a:rPr lang="en-US" i="1" dirty="0" err="1" smtClean="0"/>
              <a:t>cco</a:t>
            </a:r>
            <a:r>
              <a:rPr lang="id-ID" i="1" dirty="0" smtClean="0"/>
              <a:t>unting</a:t>
            </a:r>
            <a:r>
              <a:rPr lang="id-ID" i="1" dirty="0"/>
              <a:t>, resepsionis, dan masih banyak lagi.</a:t>
            </a:r>
            <a:endParaRPr lang="en-US" i="1" dirty="0"/>
          </a:p>
          <a:p>
            <a:endParaRPr lang="en-US" dirty="0"/>
          </a:p>
        </p:txBody>
      </p:sp>
      <p:sp>
        <p:nvSpPr>
          <p:cNvPr id="6" name="Rectangle 2"/>
          <p:cNvSpPr>
            <a:spLocks noChangeArrowheads="1"/>
          </p:cNvSpPr>
          <p:nvPr/>
        </p:nvSpPr>
        <p:spPr bwMode="auto">
          <a:xfrm>
            <a:off x="6896100" y="4845122"/>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extLst>
      <p:ext uri="{BB962C8B-B14F-4D97-AF65-F5344CB8AC3E}">
        <p14:creationId xmlns:p14="http://schemas.microsoft.com/office/powerpoint/2010/main" val="2019098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2118</TotalTime>
  <Words>3877</Words>
  <Application>Microsoft Office PowerPoint</Application>
  <PresentationFormat>On-screen Show (16:9)</PresentationFormat>
  <Paragraphs>370</Paragraphs>
  <Slides>37</Slides>
  <Notes>3</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37</vt:i4>
      </vt:variant>
    </vt:vector>
  </HeadingPairs>
  <TitlesOfParts>
    <vt:vector size="54" baseType="lpstr">
      <vt:lpstr>Arial</vt:lpstr>
      <vt:lpstr>Arial Black</vt:lpstr>
      <vt:lpstr>Cambria Math</vt:lpstr>
      <vt:lpstr>Times New Roman</vt:lpstr>
      <vt:lpstr>Calibri</vt:lpstr>
      <vt:lpstr>Bakso Sapi</vt:lpstr>
      <vt:lpstr>DK Lemon Yellow Sun</vt:lpstr>
      <vt:lpstr>Keep on Truckin</vt:lpstr>
      <vt:lpstr>Wingdings</vt:lpstr>
      <vt:lpstr>Andalus</vt:lpstr>
      <vt:lpstr>Consolas</vt:lpstr>
      <vt:lpstr>Comic Sans MS</vt:lpstr>
      <vt:lpstr>Office Theme</vt:lpstr>
      <vt:lpstr>1_Office Theme</vt:lpstr>
      <vt:lpstr>3_Office Theme</vt:lpstr>
      <vt:lpstr>4_Office Theme</vt:lpstr>
      <vt:lpstr>2_Office Theme</vt:lpstr>
      <vt:lpstr>Kesempatan Kerja dan Pengangguran</vt:lpstr>
      <vt:lpstr>PowerPoint Presentation</vt:lpstr>
      <vt:lpstr>PowerPoint Presentation</vt:lpstr>
      <vt:lpstr>JENIS JENIS TENAGA KERJA</vt:lpstr>
      <vt:lpstr>JENIS JENIS TENAGA KERJA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Bida Sari</dc:creator>
  <cp:lastModifiedBy>USER</cp:lastModifiedBy>
  <cp:revision>133</cp:revision>
  <dcterms:created xsi:type="dcterms:W3CDTF">2020-05-28T08:48:34Z</dcterms:created>
  <dcterms:modified xsi:type="dcterms:W3CDTF">2025-12-16T15:59:30Z</dcterms:modified>
</cp:coreProperties>
</file>